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3" r:id="rId2"/>
    <p:sldId id="309" r:id="rId3"/>
    <p:sldId id="308" r:id="rId4"/>
    <p:sldId id="258" r:id="rId5"/>
    <p:sldId id="259" r:id="rId6"/>
    <p:sldId id="265" r:id="rId7"/>
    <p:sldId id="271" r:id="rId8"/>
    <p:sldId id="262" r:id="rId9"/>
    <p:sldId id="264" r:id="rId10"/>
    <p:sldId id="310" r:id="rId11"/>
    <p:sldId id="311" r:id="rId12"/>
    <p:sldId id="312" r:id="rId13"/>
    <p:sldId id="266" r:id="rId14"/>
    <p:sldId id="313" r:id="rId15"/>
    <p:sldId id="314" r:id="rId16"/>
    <p:sldId id="315" r:id="rId17"/>
    <p:sldId id="316" r:id="rId18"/>
    <p:sldId id="272" r:id="rId19"/>
    <p:sldId id="273" r:id="rId20"/>
    <p:sldId id="261" r:id="rId21"/>
    <p:sldId id="269" r:id="rId22"/>
    <p:sldId id="270" r:id="rId23"/>
    <p:sldId id="276" r:id="rId24"/>
    <p:sldId id="26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FFFFCB"/>
    <a:srgbClr val="00A99D"/>
    <a:srgbClr val="8CC63F"/>
    <a:srgbClr val="FF8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82" autoAdjust="0"/>
    <p:restoredTop sz="94651"/>
  </p:normalViewPr>
  <p:slideViewPr>
    <p:cSldViewPr snapToGrid="0" showGuides="1">
      <p:cViewPr varScale="1">
        <p:scale>
          <a:sx n="104" d="100"/>
          <a:sy n="104" d="100"/>
        </p:scale>
        <p:origin x="224" y="224"/>
      </p:cViewPr>
      <p:guideLst>
        <p:guide orient="horz" pos="216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EB88-42A0-47A8-95E3-50B73B37315E}" type="datetimeFigureOut">
              <a:rPr lang="zh-CN" altLang="en-US" smtClean="0"/>
              <a:t>2018/6/29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1EB99-C7CA-4929-AC83-3355CA53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92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499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4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797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51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723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60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371003"/>
            <a:ext cx="12203008" cy="2625790"/>
          </a:xfrm>
          <a:custGeom>
            <a:avLst/>
            <a:gdLst>
              <a:gd name="connsiteX0" fmla="*/ 0 w 12203008"/>
              <a:gd name="connsiteY0" fmla="*/ 0 h 2625790"/>
              <a:gd name="connsiteX1" fmla="*/ 12203008 w 12203008"/>
              <a:gd name="connsiteY1" fmla="*/ 0 h 2625790"/>
              <a:gd name="connsiteX2" fmla="*/ 12203008 w 12203008"/>
              <a:gd name="connsiteY2" fmla="*/ 2625790 h 2625790"/>
              <a:gd name="connsiteX3" fmla="*/ 0 w 12203008"/>
              <a:gd name="connsiteY3" fmla="*/ 2625790 h 262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3008" h="2625790">
                <a:moveTo>
                  <a:pt x="0" y="0"/>
                </a:moveTo>
                <a:lnTo>
                  <a:pt x="12203008" y="0"/>
                </a:lnTo>
                <a:lnTo>
                  <a:pt x="12203008" y="2625790"/>
                </a:lnTo>
                <a:lnTo>
                  <a:pt x="0" y="26257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193324" y="2019056"/>
            <a:ext cx="3160856" cy="2806943"/>
          </a:xfrm>
          <a:custGeom>
            <a:avLst/>
            <a:gdLst>
              <a:gd name="connsiteX0" fmla="*/ 207124 w 3160856"/>
              <a:gd name="connsiteY0" fmla="*/ 0 h 2806943"/>
              <a:gd name="connsiteX1" fmla="*/ 2953732 w 3160856"/>
              <a:gd name="connsiteY1" fmla="*/ 0 h 2806943"/>
              <a:gd name="connsiteX2" fmla="*/ 3160856 w 3160856"/>
              <a:gd name="connsiteY2" fmla="*/ 207124 h 2806943"/>
              <a:gd name="connsiteX3" fmla="*/ 3160856 w 3160856"/>
              <a:gd name="connsiteY3" fmla="*/ 2599819 h 2806943"/>
              <a:gd name="connsiteX4" fmla="*/ 2953732 w 3160856"/>
              <a:gd name="connsiteY4" fmla="*/ 2806943 h 2806943"/>
              <a:gd name="connsiteX5" fmla="*/ 207124 w 3160856"/>
              <a:gd name="connsiteY5" fmla="*/ 2806943 h 2806943"/>
              <a:gd name="connsiteX6" fmla="*/ 0 w 3160856"/>
              <a:gd name="connsiteY6" fmla="*/ 2599819 h 2806943"/>
              <a:gd name="connsiteX7" fmla="*/ 0 w 3160856"/>
              <a:gd name="connsiteY7" fmla="*/ 207124 h 2806943"/>
              <a:gd name="connsiteX8" fmla="*/ 207124 w 3160856"/>
              <a:gd name="connsiteY8" fmla="*/ 0 h 280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0856" h="2806943">
                <a:moveTo>
                  <a:pt x="207124" y="0"/>
                </a:moveTo>
                <a:lnTo>
                  <a:pt x="2953732" y="0"/>
                </a:lnTo>
                <a:cubicBezTo>
                  <a:pt x="3068123" y="0"/>
                  <a:pt x="3160856" y="92733"/>
                  <a:pt x="3160856" y="207124"/>
                </a:cubicBezTo>
                <a:lnTo>
                  <a:pt x="3160856" y="2599819"/>
                </a:lnTo>
                <a:cubicBezTo>
                  <a:pt x="3160856" y="2714210"/>
                  <a:pt x="3068123" y="2806943"/>
                  <a:pt x="2953732" y="2806943"/>
                </a:cubicBezTo>
                <a:lnTo>
                  <a:pt x="207124" y="2806943"/>
                </a:lnTo>
                <a:cubicBezTo>
                  <a:pt x="92733" y="2806943"/>
                  <a:pt x="0" y="2714210"/>
                  <a:pt x="0" y="2599819"/>
                </a:cubicBezTo>
                <a:lnTo>
                  <a:pt x="0" y="207124"/>
                </a:lnTo>
                <a:cubicBezTo>
                  <a:pt x="0" y="92733"/>
                  <a:pt x="92733" y="0"/>
                  <a:pt x="2071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4515577" y="2019058"/>
            <a:ext cx="3160856" cy="2806943"/>
          </a:xfrm>
          <a:custGeom>
            <a:avLst/>
            <a:gdLst>
              <a:gd name="connsiteX0" fmla="*/ 241116 w 3160856"/>
              <a:gd name="connsiteY0" fmla="*/ 0 h 2806943"/>
              <a:gd name="connsiteX1" fmla="*/ 2919740 w 3160856"/>
              <a:gd name="connsiteY1" fmla="*/ 0 h 2806943"/>
              <a:gd name="connsiteX2" fmla="*/ 3160856 w 3160856"/>
              <a:gd name="connsiteY2" fmla="*/ 241116 h 2806943"/>
              <a:gd name="connsiteX3" fmla="*/ 3160856 w 3160856"/>
              <a:gd name="connsiteY3" fmla="*/ 2565827 h 2806943"/>
              <a:gd name="connsiteX4" fmla="*/ 2919740 w 3160856"/>
              <a:gd name="connsiteY4" fmla="*/ 2806943 h 2806943"/>
              <a:gd name="connsiteX5" fmla="*/ 241116 w 3160856"/>
              <a:gd name="connsiteY5" fmla="*/ 2806943 h 2806943"/>
              <a:gd name="connsiteX6" fmla="*/ 0 w 3160856"/>
              <a:gd name="connsiteY6" fmla="*/ 2565827 h 2806943"/>
              <a:gd name="connsiteX7" fmla="*/ 0 w 3160856"/>
              <a:gd name="connsiteY7" fmla="*/ 241116 h 2806943"/>
              <a:gd name="connsiteX8" fmla="*/ 241116 w 3160856"/>
              <a:gd name="connsiteY8" fmla="*/ 0 h 280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0856" h="2806943">
                <a:moveTo>
                  <a:pt x="241116" y="0"/>
                </a:moveTo>
                <a:lnTo>
                  <a:pt x="2919740" y="0"/>
                </a:lnTo>
                <a:cubicBezTo>
                  <a:pt x="3052905" y="0"/>
                  <a:pt x="3160856" y="107951"/>
                  <a:pt x="3160856" y="241116"/>
                </a:cubicBezTo>
                <a:lnTo>
                  <a:pt x="3160856" y="2565827"/>
                </a:lnTo>
                <a:cubicBezTo>
                  <a:pt x="3160856" y="2698992"/>
                  <a:pt x="3052905" y="2806943"/>
                  <a:pt x="2919740" y="2806943"/>
                </a:cubicBezTo>
                <a:lnTo>
                  <a:pt x="241116" y="2806943"/>
                </a:lnTo>
                <a:cubicBezTo>
                  <a:pt x="107951" y="2806943"/>
                  <a:pt x="0" y="2698992"/>
                  <a:pt x="0" y="2565827"/>
                </a:cubicBezTo>
                <a:lnTo>
                  <a:pt x="0" y="241116"/>
                </a:lnTo>
                <a:cubicBezTo>
                  <a:pt x="0" y="107951"/>
                  <a:pt x="107951" y="0"/>
                  <a:pt x="2411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7837820" y="2019058"/>
            <a:ext cx="3160856" cy="2806943"/>
          </a:xfrm>
          <a:custGeom>
            <a:avLst/>
            <a:gdLst>
              <a:gd name="connsiteX0" fmla="*/ 207124 w 3160856"/>
              <a:gd name="connsiteY0" fmla="*/ 0 h 2806943"/>
              <a:gd name="connsiteX1" fmla="*/ 2953732 w 3160856"/>
              <a:gd name="connsiteY1" fmla="*/ 0 h 2806943"/>
              <a:gd name="connsiteX2" fmla="*/ 3160856 w 3160856"/>
              <a:gd name="connsiteY2" fmla="*/ 207124 h 2806943"/>
              <a:gd name="connsiteX3" fmla="*/ 3160856 w 3160856"/>
              <a:gd name="connsiteY3" fmla="*/ 2599819 h 2806943"/>
              <a:gd name="connsiteX4" fmla="*/ 2953732 w 3160856"/>
              <a:gd name="connsiteY4" fmla="*/ 2806943 h 2806943"/>
              <a:gd name="connsiteX5" fmla="*/ 207124 w 3160856"/>
              <a:gd name="connsiteY5" fmla="*/ 2806943 h 2806943"/>
              <a:gd name="connsiteX6" fmla="*/ 0 w 3160856"/>
              <a:gd name="connsiteY6" fmla="*/ 2599819 h 2806943"/>
              <a:gd name="connsiteX7" fmla="*/ 0 w 3160856"/>
              <a:gd name="connsiteY7" fmla="*/ 207124 h 2806943"/>
              <a:gd name="connsiteX8" fmla="*/ 207124 w 3160856"/>
              <a:gd name="connsiteY8" fmla="*/ 0 h 280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0856" h="2806943">
                <a:moveTo>
                  <a:pt x="207124" y="0"/>
                </a:moveTo>
                <a:lnTo>
                  <a:pt x="2953732" y="0"/>
                </a:lnTo>
                <a:cubicBezTo>
                  <a:pt x="3068123" y="0"/>
                  <a:pt x="3160856" y="92733"/>
                  <a:pt x="3160856" y="207124"/>
                </a:cubicBezTo>
                <a:lnTo>
                  <a:pt x="3160856" y="2599819"/>
                </a:lnTo>
                <a:cubicBezTo>
                  <a:pt x="3160856" y="2714210"/>
                  <a:pt x="3068123" y="2806943"/>
                  <a:pt x="2953732" y="2806943"/>
                </a:cubicBezTo>
                <a:lnTo>
                  <a:pt x="207124" y="2806943"/>
                </a:lnTo>
                <a:cubicBezTo>
                  <a:pt x="92733" y="2806943"/>
                  <a:pt x="0" y="2714210"/>
                  <a:pt x="0" y="2599819"/>
                </a:cubicBezTo>
                <a:lnTo>
                  <a:pt x="0" y="207124"/>
                </a:lnTo>
                <a:cubicBezTo>
                  <a:pt x="0" y="92733"/>
                  <a:pt x="92733" y="0"/>
                  <a:pt x="2071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874713" y="3890925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4485873" y="3890925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5"/>
          </p:nvPr>
        </p:nvSpPr>
        <p:spPr>
          <a:xfrm>
            <a:off x="8092592" y="3901925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874713" y="1788370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4485873" y="1788370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8092592" y="1799370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5" Type="http://schemas.openxmlformats.org/officeDocument/2006/relationships/hyperlink" Target="https://www.processon.com/view/link/5b33730be4b063f71f4b7f4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e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9722985" y="6139992"/>
            <a:ext cx="377371" cy="377371"/>
          </a:xfrm>
          <a:prstGeom prst="ellipse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331451" y="6139995"/>
            <a:ext cx="377371" cy="377371"/>
          </a:xfrm>
          <a:prstGeom prst="ellipse">
            <a:avLst/>
          </a:prstGeom>
          <a:solidFill>
            <a:srgbClr val="8C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939917" y="6139995"/>
            <a:ext cx="377371" cy="377371"/>
          </a:xfrm>
          <a:prstGeom prst="ellipse">
            <a:avLst/>
          </a:prstGeom>
          <a:solidFill>
            <a:srgbClr val="FF8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椭圆 11"/>
          <p:cNvSpPr/>
          <p:nvPr/>
        </p:nvSpPr>
        <p:spPr>
          <a:xfrm>
            <a:off x="8911567" y="6227763"/>
            <a:ext cx="195792" cy="201824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椭圆 23"/>
          <p:cNvSpPr/>
          <p:nvPr/>
        </p:nvSpPr>
        <p:spPr>
          <a:xfrm>
            <a:off x="9517017" y="6234399"/>
            <a:ext cx="201824" cy="188558"/>
          </a:xfrm>
          <a:custGeom>
            <a:avLst/>
            <a:gdLst>
              <a:gd name="connsiteX0" fmla="*/ 159472 w 338138"/>
              <a:gd name="connsiteY0" fmla="*/ 265112 h 315913"/>
              <a:gd name="connsiteX1" fmla="*/ 155575 w 338138"/>
              <a:gd name="connsiteY1" fmla="*/ 269194 h 315913"/>
              <a:gd name="connsiteX2" fmla="*/ 155575 w 338138"/>
              <a:gd name="connsiteY2" fmla="*/ 289605 h 315913"/>
              <a:gd name="connsiteX3" fmla="*/ 158173 w 338138"/>
              <a:gd name="connsiteY3" fmla="*/ 293687 h 315913"/>
              <a:gd name="connsiteX4" fmla="*/ 181553 w 338138"/>
              <a:gd name="connsiteY4" fmla="*/ 293687 h 315913"/>
              <a:gd name="connsiteX5" fmla="*/ 184150 w 338138"/>
              <a:gd name="connsiteY5" fmla="*/ 290966 h 315913"/>
              <a:gd name="connsiteX6" fmla="*/ 184150 w 338138"/>
              <a:gd name="connsiteY6" fmla="*/ 269194 h 315913"/>
              <a:gd name="connsiteX7" fmla="*/ 181553 w 338138"/>
              <a:gd name="connsiteY7" fmla="*/ 265112 h 315913"/>
              <a:gd name="connsiteX8" fmla="*/ 159472 w 338138"/>
              <a:gd name="connsiteY8" fmla="*/ 265112 h 315913"/>
              <a:gd name="connsiteX9" fmla="*/ 169069 w 338138"/>
              <a:gd name="connsiteY9" fmla="*/ 222250 h 315913"/>
              <a:gd name="connsiteX10" fmla="*/ 155575 w 338138"/>
              <a:gd name="connsiteY10" fmla="*/ 235744 h 315913"/>
              <a:gd name="connsiteX11" fmla="*/ 169069 w 338138"/>
              <a:gd name="connsiteY11" fmla="*/ 249238 h 315913"/>
              <a:gd name="connsiteX12" fmla="*/ 182563 w 338138"/>
              <a:gd name="connsiteY12" fmla="*/ 235744 h 315913"/>
              <a:gd name="connsiteX13" fmla="*/ 169069 w 338138"/>
              <a:gd name="connsiteY13" fmla="*/ 222250 h 315913"/>
              <a:gd name="connsiteX14" fmla="*/ 145852 w 338138"/>
              <a:gd name="connsiteY14" fmla="*/ 55033 h 315913"/>
              <a:gd name="connsiteX15" fmla="*/ 157704 w 338138"/>
              <a:gd name="connsiteY15" fmla="*/ 56356 h 315913"/>
              <a:gd name="connsiteX16" fmla="*/ 156388 w 338138"/>
              <a:gd name="connsiteY16" fmla="*/ 68262 h 315913"/>
              <a:gd name="connsiteX17" fmla="*/ 57619 w 338138"/>
              <a:gd name="connsiteY17" fmla="*/ 137054 h 315913"/>
              <a:gd name="connsiteX18" fmla="*/ 53669 w 338138"/>
              <a:gd name="connsiteY18" fmla="*/ 139700 h 315913"/>
              <a:gd name="connsiteX19" fmla="*/ 47084 w 338138"/>
              <a:gd name="connsiteY19" fmla="*/ 135731 h 315913"/>
              <a:gd name="connsiteX20" fmla="*/ 48401 w 338138"/>
              <a:gd name="connsiteY20" fmla="*/ 123825 h 315913"/>
              <a:gd name="connsiteX21" fmla="*/ 145852 w 338138"/>
              <a:gd name="connsiteY21" fmla="*/ 55033 h 315913"/>
              <a:gd name="connsiteX22" fmla="*/ 88577 w 338138"/>
              <a:gd name="connsiteY22" fmla="*/ 47055 h 315913"/>
              <a:gd name="connsiteX23" fmla="*/ 100532 w 338138"/>
              <a:gd name="connsiteY23" fmla="*/ 48358 h 315913"/>
              <a:gd name="connsiteX24" fmla="*/ 99203 w 338138"/>
              <a:gd name="connsiteY24" fmla="*/ 60081 h 315913"/>
              <a:gd name="connsiteX25" fmla="*/ 52712 w 338138"/>
              <a:gd name="connsiteY25" fmla="*/ 92645 h 315913"/>
              <a:gd name="connsiteX26" fmla="*/ 47399 w 338138"/>
              <a:gd name="connsiteY26" fmla="*/ 95250 h 315913"/>
              <a:gd name="connsiteX27" fmla="*/ 40757 w 338138"/>
              <a:gd name="connsiteY27" fmla="*/ 91342 h 315913"/>
              <a:gd name="connsiteX28" fmla="*/ 43414 w 338138"/>
              <a:gd name="connsiteY28" fmla="*/ 79619 h 315913"/>
              <a:gd name="connsiteX29" fmla="*/ 88577 w 338138"/>
              <a:gd name="connsiteY29" fmla="*/ 47055 h 315913"/>
              <a:gd name="connsiteX30" fmla="*/ 35086 w 338138"/>
              <a:gd name="connsiteY30" fmla="*/ 22225 h 315913"/>
              <a:gd name="connsiteX31" fmla="*/ 20637 w 338138"/>
              <a:gd name="connsiteY31" fmla="*/ 35344 h 315913"/>
              <a:gd name="connsiteX32" fmla="*/ 20637 w 338138"/>
              <a:gd name="connsiteY32" fmla="*/ 196707 h 315913"/>
              <a:gd name="connsiteX33" fmla="*/ 35086 w 338138"/>
              <a:gd name="connsiteY33" fmla="*/ 211138 h 315913"/>
              <a:gd name="connsiteX34" fmla="*/ 303051 w 338138"/>
              <a:gd name="connsiteY34" fmla="*/ 211138 h 315913"/>
              <a:gd name="connsiteX35" fmla="*/ 317500 w 338138"/>
              <a:gd name="connsiteY35" fmla="*/ 196707 h 315913"/>
              <a:gd name="connsiteX36" fmla="*/ 317500 w 338138"/>
              <a:gd name="connsiteY36" fmla="*/ 35344 h 315913"/>
              <a:gd name="connsiteX37" fmla="*/ 303051 w 338138"/>
              <a:gd name="connsiteY37" fmla="*/ 22225 h 315913"/>
              <a:gd name="connsiteX38" fmla="*/ 35086 w 338138"/>
              <a:gd name="connsiteY38" fmla="*/ 22225 h 315913"/>
              <a:gd name="connsiteX39" fmla="*/ 14529 w 338138"/>
              <a:gd name="connsiteY39" fmla="*/ 0 h 315913"/>
              <a:gd name="connsiteX40" fmla="*/ 323609 w 338138"/>
              <a:gd name="connsiteY40" fmla="*/ 0 h 315913"/>
              <a:gd name="connsiteX41" fmla="*/ 338138 w 338138"/>
              <a:gd name="connsiteY41" fmla="*/ 13163 h 315913"/>
              <a:gd name="connsiteX42" fmla="*/ 338138 w 338138"/>
              <a:gd name="connsiteY42" fmla="*/ 251414 h 315913"/>
              <a:gd name="connsiteX43" fmla="*/ 323609 w 338138"/>
              <a:gd name="connsiteY43" fmla="*/ 265893 h 315913"/>
              <a:gd name="connsiteX44" fmla="*/ 210016 w 338138"/>
              <a:gd name="connsiteY44" fmla="*/ 265893 h 315913"/>
              <a:gd name="connsiteX45" fmla="*/ 207374 w 338138"/>
              <a:gd name="connsiteY45" fmla="*/ 268526 h 315913"/>
              <a:gd name="connsiteX46" fmla="*/ 207374 w 338138"/>
              <a:gd name="connsiteY46" fmla="*/ 290903 h 315913"/>
              <a:gd name="connsiteX47" fmla="*/ 208695 w 338138"/>
              <a:gd name="connsiteY47" fmla="*/ 293536 h 315913"/>
              <a:gd name="connsiteX48" fmla="*/ 239074 w 338138"/>
              <a:gd name="connsiteY48" fmla="*/ 293536 h 315913"/>
              <a:gd name="connsiteX49" fmla="*/ 250962 w 338138"/>
              <a:gd name="connsiteY49" fmla="*/ 305383 h 315913"/>
              <a:gd name="connsiteX50" fmla="*/ 239074 w 338138"/>
              <a:gd name="connsiteY50" fmla="*/ 315913 h 315913"/>
              <a:gd name="connsiteX51" fmla="*/ 99064 w 338138"/>
              <a:gd name="connsiteY51" fmla="*/ 315913 h 315913"/>
              <a:gd name="connsiteX52" fmla="*/ 87176 w 338138"/>
              <a:gd name="connsiteY52" fmla="*/ 305383 h 315913"/>
              <a:gd name="connsiteX53" fmla="*/ 99064 w 338138"/>
              <a:gd name="connsiteY53" fmla="*/ 293536 h 315913"/>
              <a:gd name="connsiteX54" fmla="*/ 129444 w 338138"/>
              <a:gd name="connsiteY54" fmla="*/ 293536 h 315913"/>
              <a:gd name="connsiteX55" fmla="*/ 130765 w 338138"/>
              <a:gd name="connsiteY55" fmla="*/ 289587 h 315913"/>
              <a:gd name="connsiteX56" fmla="*/ 130765 w 338138"/>
              <a:gd name="connsiteY56" fmla="*/ 268526 h 315913"/>
              <a:gd name="connsiteX57" fmla="*/ 126802 w 338138"/>
              <a:gd name="connsiteY57" fmla="*/ 265893 h 315913"/>
              <a:gd name="connsiteX58" fmla="*/ 14529 w 338138"/>
              <a:gd name="connsiteY58" fmla="*/ 265893 h 315913"/>
              <a:gd name="connsiteX59" fmla="*/ 0 w 338138"/>
              <a:gd name="connsiteY59" fmla="*/ 251414 h 315913"/>
              <a:gd name="connsiteX60" fmla="*/ 0 w 338138"/>
              <a:gd name="connsiteY60" fmla="*/ 13163 h 315913"/>
              <a:gd name="connsiteX61" fmla="*/ 14529 w 338138"/>
              <a:gd name="connsiteY61" fmla="*/ 0 h 3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8138" h="315913">
                <a:moveTo>
                  <a:pt x="159472" y="265112"/>
                </a:moveTo>
                <a:cubicBezTo>
                  <a:pt x="159472" y="265112"/>
                  <a:pt x="155575" y="265112"/>
                  <a:pt x="155575" y="269194"/>
                </a:cubicBezTo>
                <a:cubicBezTo>
                  <a:pt x="155575" y="269194"/>
                  <a:pt x="155575" y="269194"/>
                  <a:pt x="155575" y="289605"/>
                </a:cubicBezTo>
                <a:cubicBezTo>
                  <a:pt x="155575" y="292326"/>
                  <a:pt x="155575" y="293687"/>
                  <a:pt x="158173" y="293687"/>
                </a:cubicBezTo>
                <a:cubicBezTo>
                  <a:pt x="158173" y="293687"/>
                  <a:pt x="158173" y="293687"/>
                  <a:pt x="181553" y="293687"/>
                </a:cubicBezTo>
                <a:cubicBezTo>
                  <a:pt x="182851" y="293687"/>
                  <a:pt x="184150" y="292326"/>
                  <a:pt x="184150" y="290966"/>
                </a:cubicBezTo>
                <a:cubicBezTo>
                  <a:pt x="184150" y="290966"/>
                  <a:pt x="184150" y="290966"/>
                  <a:pt x="184150" y="269194"/>
                </a:cubicBezTo>
                <a:cubicBezTo>
                  <a:pt x="184150" y="265112"/>
                  <a:pt x="181553" y="265112"/>
                  <a:pt x="181553" y="265112"/>
                </a:cubicBezTo>
                <a:cubicBezTo>
                  <a:pt x="181553" y="265112"/>
                  <a:pt x="181553" y="265112"/>
                  <a:pt x="159472" y="265112"/>
                </a:cubicBezTo>
                <a:close/>
                <a:moveTo>
                  <a:pt x="169069" y="222250"/>
                </a:moveTo>
                <a:cubicBezTo>
                  <a:pt x="161616" y="222250"/>
                  <a:pt x="155575" y="228291"/>
                  <a:pt x="155575" y="235744"/>
                </a:cubicBezTo>
                <a:cubicBezTo>
                  <a:pt x="155575" y="243197"/>
                  <a:pt x="161616" y="249238"/>
                  <a:pt x="169069" y="249238"/>
                </a:cubicBezTo>
                <a:cubicBezTo>
                  <a:pt x="176522" y="249238"/>
                  <a:pt x="182563" y="243197"/>
                  <a:pt x="182563" y="235744"/>
                </a:cubicBezTo>
                <a:cubicBezTo>
                  <a:pt x="182563" y="228291"/>
                  <a:pt x="176522" y="222250"/>
                  <a:pt x="169069" y="222250"/>
                </a:cubicBezTo>
                <a:close/>
                <a:moveTo>
                  <a:pt x="145852" y="55033"/>
                </a:moveTo>
                <a:cubicBezTo>
                  <a:pt x="149803" y="52387"/>
                  <a:pt x="155071" y="52387"/>
                  <a:pt x="157704" y="56356"/>
                </a:cubicBezTo>
                <a:cubicBezTo>
                  <a:pt x="160338" y="60325"/>
                  <a:pt x="159021" y="65616"/>
                  <a:pt x="156388" y="68262"/>
                </a:cubicBezTo>
                <a:cubicBezTo>
                  <a:pt x="57619" y="137054"/>
                  <a:pt x="57619" y="137054"/>
                  <a:pt x="57619" y="137054"/>
                </a:cubicBezTo>
                <a:cubicBezTo>
                  <a:pt x="56302" y="138377"/>
                  <a:pt x="54986" y="139700"/>
                  <a:pt x="53669" y="139700"/>
                </a:cubicBezTo>
                <a:cubicBezTo>
                  <a:pt x="51035" y="139700"/>
                  <a:pt x="48401" y="138377"/>
                  <a:pt x="47084" y="135731"/>
                </a:cubicBezTo>
                <a:cubicBezTo>
                  <a:pt x="44450" y="131762"/>
                  <a:pt x="44450" y="126471"/>
                  <a:pt x="48401" y="123825"/>
                </a:cubicBezTo>
                <a:cubicBezTo>
                  <a:pt x="145852" y="55033"/>
                  <a:pt x="145852" y="55033"/>
                  <a:pt x="145852" y="55033"/>
                </a:cubicBezTo>
                <a:close/>
                <a:moveTo>
                  <a:pt x="88577" y="47055"/>
                </a:moveTo>
                <a:cubicBezTo>
                  <a:pt x="92562" y="44450"/>
                  <a:pt x="97875" y="44450"/>
                  <a:pt x="100532" y="48358"/>
                </a:cubicBezTo>
                <a:cubicBezTo>
                  <a:pt x="103188" y="52265"/>
                  <a:pt x="101860" y="57476"/>
                  <a:pt x="99203" y="60081"/>
                </a:cubicBezTo>
                <a:cubicBezTo>
                  <a:pt x="52712" y="92645"/>
                  <a:pt x="52712" y="92645"/>
                  <a:pt x="52712" y="92645"/>
                </a:cubicBezTo>
                <a:cubicBezTo>
                  <a:pt x="51384" y="93947"/>
                  <a:pt x="50055" y="95250"/>
                  <a:pt x="47399" y="95250"/>
                </a:cubicBezTo>
                <a:cubicBezTo>
                  <a:pt x="44742" y="95250"/>
                  <a:pt x="42085" y="93947"/>
                  <a:pt x="40757" y="91342"/>
                </a:cubicBezTo>
                <a:cubicBezTo>
                  <a:pt x="38100" y="87435"/>
                  <a:pt x="39429" y="82224"/>
                  <a:pt x="43414" y="79619"/>
                </a:cubicBezTo>
                <a:cubicBezTo>
                  <a:pt x="88577" y="47055"/>
                  <a:pt x="88577" y="47055"/>
                  <a:pt x="88577" y="47055"/>
                </a:cubicBezTo>
                <a:close/>
                <a:moveTo>
                  <a:pt x="35086" y="22225"/>
                </a:moveTo>
                <a:cubicBezTo>
                  <a:pt x="27205" y="22225"/>
                  <a:pt x="20637" y="28785"/>
                  <a:pt x="20637" y="35344"/>
                </a:cubicBezTo>
                <a:cubicBezTo>
                  <a:pt x="20637" y="35344"/>
                  <a:pt x="20637" y="35344"/>
                  <a:pt x="20637" y="196707"/>
                </a:cubicBezTo>
                <a:cubicBezTo>
                  <a:pt x="20637" y="204579"/>
                  <a:pt x="27205" y="211138"/>
                  <a:pt x="35086" y="211138"/>
                </a:cubicBezTo>
                <a:cubicBezTo>
                  <a:pt x="35086" y="211138"/>
                  <a:pt x="35086" y="211138"/>
                  <a:pt x="303051" y="211138"/>
                </a:cubicBezTo>
                <a:cubicBezTo>
                  <a:pt x="310932" y="211138"/>
                  <a:pt x="317500" y="204579"/>
                  <a:pt x="317500" y="196707"/>
                </a:cubicBezTo>
                <a:lnTo>
                  <a:pt x="317500" y="35344"/>
                </a:lnTo>
                <a:cubicBezTo>
                  <a:pt x="317500" y="28785"/>
                  <a:pt x="310932" y="22225"/>
                  <a:pt x="303051" y="22225"/>
                </a:cubicBezTo>
                <a:cubicBezTo>
                  <a:pt x="303051" y="22225"/>
                  <a:pt x="303051" y="22225"/>
                  <a:pt x="35086" y="22225"/>
                </a:cubicBezTo>
                <a:close/>
                <a:moveTo>
                  <a:pt x="14529" y="0"/>
                </a:moveTo>
                <a:cubicBezTo>
                  <a:pt x="14529" y="0"/>
                  <a:pt x="14529" y="0"/>
                  <a:pt x="323609" y="0"/>
                </a:cubicBezTo>
                <a:cubicBezTo>
                  <a:pt x="331534" y="0"/>
                  <a:pt x="338138" y="5265"/>
                  <a:pt x="338138" y="13163"/>
                </a:cubicBezTo>
                <a:cubicBezTo>
                  <a:pt x="338138" y="13163"/>
                  <a:pt x="338138" y="13163"/>
                  <a:pt x="338138" y="251414"/>
                </a:cubicBezTo>
                <a:cubicBezTo>
                  <a:pt x="338138" y="259312"/>
                  <a:pt x="331534" y="265893"/>
                  <a:pt x="323609" y="265893"/>
                </a:cubicBezTo>
                <a:cubicBezTo>
                  <a:pt x="323609" y="265893"/>
                  <a:pt x="323609" y="265893"/>
                  <a:pt x="210016" y="265893"/>
                </a:cubicBezTo>
                <a:cubicBezTo>
                  <a:pt x="210016" y="265893"/>
                  <a:pt x="207374" y="265893"/>
                  <a:pt x="207374" y="268526"/>
                </a:cubicBezTo>
                <a:cubicBezTo>
                  <a:pt x="207374" y="268526"/>
                  <a:pt x="207374" y="268526"/>
                  <a:pt x="207374" y="290903"/>
                </a:cubicBezTo>
                <a:cubicBezTo>
                  <a:pt x="207374" y="292220"/>
                  <a:pt x="207374" y="293536"/>
                  <a:pt x="208695" y="293536"/>
                </a:cubicBezTo>
                <a:cubicBezTo>
                  <a:pt x="208695" y="293536"/>
                  <a:pt x="208695" y="293536"/>
                  <a:pt x="239074" y="293536"/>
                </a:cubicBezTo>
                <a:cubicBezTo>
                  <a:pt x="245679" y="293536"/>
                  <a:pt x="250962" y="298801"/>
                  <a:pt x="250962" y="305383"/>
                </a:cubicBezTo>
                <a:cubicBezTo>
                  <a:pt x="250962" y="310648"/>
                  <a:pt x="245679" y="315913"/>
                  <a:pt x="239074" y="315913"/>
                </a:cubicBezTo>
                <a:cubicBezTo>
                  <a:pt x="239074" y="315913"/>
                  <a:pt x="239074" y="315913"/>
                  <a:pt x="99064" y="315913"/>
                </a:cubicBezTo>
                <a:cubicBezTo>
                  <a:pt x="92460" y="315913"/>
                  <a:pt x="87176" y="310648"/>
                  <a:pt x="87176" y="305383"/>
                </a:cubicBezTo>
                <a:cubicBezTo>
                  <a:pt x="87176" y="298801"/>
                  <a:pt x="92460" y="293536"/>
                  <a:pt x="99064" y="293536"/>
                </a:cubicBezTo>
                <a:cubicBezTo>
                  <a:pt x="99064" y="293536"/>
                  <a:pt x="99064" y="293536"/>
                  <a:pt x="129444" y="293536"/>
                </a:cubicBezTo>
                <a:cubicBezTo>
                  <a:pt x="130765" y="293536"/>
                  <a:pt x="130765" y="292220"/>
                  <a:pt x="130765" y="289587"/>
                </a:cubicBezTo>
                <a:cubicBezTo>
                  <a:pt x="130765" y="289587"/>
                  <a:pt x="130765" y="289587"/>
                  <a:pt x="130765" y="268526"/>
                </a:cubicBezTo>
                <a:cubicBezTo>
                  <a:pt x="130765" y="264577"/>
                  <a:pt x="126802" y="265893"/>
                  <a:pt x="126802" y="265893"/>
                </a:cubicBezTo>
                <a:cubicBezTo>
                  <a:pt x="126802" y="265893"/>
                  <a:pt x="126802" y="265893"/>
                  <a:pt x="14529" y="265893"/>
                </a:cubicBezTo>
                <a:cubicBezTo>
                  <a:pt x="6604" y="265893"/>
                  <a:pt x="0" y="259312"/>
                  <a:pt x="0" y="251414"/>
                </a:cubicBezTo>
                <a:cubicBezTo>
                  <a:pt x="0" y="251414"/>
                  <a:pt x="0" y="251414"/>
                  <a:pt x="0" y="13163"/>
                </a:cubicBezTo>
                <a:cubicBezTo>
                  <a:pt x="0" y="5265"/>
                  <a:pt x="6604" y="0"/>
                  <a:pt x="145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椭圆 32"/>
          <p:cNvSpPr/>
          <p:nvPr/>
        </p:nvSpPr>
        <p:spPr>
          <a:xfrm>
            <a:off x="10125483" y="6247080"/>
            <a:ext cx="201824" cy="163196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66491" y="4536491"/>
            <a:ext cx="685052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  <a:ea typeface="微软雅黑" panose="020B0503020204020204" charset="-122"/>
              </a:rPr>
              <a:t>任务调度框架</a:t>
            </a:r>
            <a:r>
              <a:rPr lang="en-US" altLang="zh-CN" sz="4400" b="1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/>
                <a:ea typeface="微软雅黑" panose="020B0503020204020204" charset="-122"/>
              </a:rPr>
              <a:t>—Quartz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925865" y="1088434"/>
            <a:ext cx="4340270" cy="3445466"/>
            <a:chOff x="3925865" y="1088434"/>
            <a:chExt cx="4340270" cy="344546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3925865" y="1088434"/>
              <a:ext cx="4340270" cy="3445466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072381" y="2180083"/>
              <a:ext cx="2047240" cy="10972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2018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280412" y="5275111"/>
            <a:ext cx="852169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讲师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无双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】</a:t>
            </a:r>
            <a:r>
              <a:rPr lang="is-I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3190976240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视频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资料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【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贝贝老师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】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3344625292</a:t>
            </a:r>
            <a:endParaRPr lang="is-IS" altLang="zh-CN" sz="2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</a:rPr>
              <a:t>云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析学院交流群：</a:t>
            </a:r>
            <a:r>
              <a:rPr lang="en-US" altLang="zh-CN" sz="2000" b="1" dirty="0" smtClean="0">
                <a:latin typeface="微软雅黑" panose="020B0503020204020204" charset="-122"/>
                <a:ea typeface="微软雅黑" panose="020B0503020204020204" charset="-122"/>
              </a:rPr>
              <a:t>663455604</a:t>
            </a:r>
            <a:r>
              <a:rPr lang="zh-CN" altLang="en-US" sz="2000" b="1" dirty="0" smtClean="0"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VIP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咨询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苏微老师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3020078830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7950" y="401320"/>
            <a:ext cx="544830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明理，演术，解惑，悟道，让技术学习不再困难复杂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39" grpId="0" animBg="1"/>
      <p:bldP spid="40" grpId="0" animBg="1"/>
      <p:bldP spid="41" grpId="0" animBg="1"/>
      <p:bldP spid="1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6599063" y="1663700"/>
            <a:ext cx="3971864" cy="4268844"/>
            <a:chOff x="6121705" y="1444037"/>
            <a:chExt cx="4228570" cy="4544744"/>
          </a:xfrm>
        </p:grpSpPr>
        <p:sp>
          <p:nvSpPr>
            <p:cNvPr id="36" name="Freeform: Shape 3"/>
            <p:cNvSpPr/>
            <p:nvPr/>
          </p:nvSpPr>
          <p:spPr bwMode="auto">
            <a:xfrm>
              <a:off x="6968130" y="2344911"/>
              <a:ext cx="2211796" cy="2617032"/>
            </a:xfrm>
            <a:custGeom>
              <a:avLst/>
              <a:gdLst/>
              <a:ahLst/>
              <a:cxnLst>
                <a:cxn ang="0">
                  <a:pos x="1032" y="692"/>
                </a:cxn>
                <a:cxn ang="0">
                  <a:pos x="1034" y="692"/>
                </a:cxn>
                <a:cxn ang="0">
                  <a:pos x="693" y="631"/>
                </a:cxn>
                <a:cxn ang="0">
                  <a:pos x="1034" y="692"/>
                </a:cxn>
                <a:cxn ang="0">
                  <a:pos x="1030" y="688"/>
                </a:cxn>
                <a:cxn ang="0">
                  <a:pos x="1311" y="688"/>
                </a:cxn>
                <a:cxn ang="0">
                  <a:pos x="797" y="352"/>
                </a:cxn>
                <a:cxn ang="0">
                  <a:pos x="1070" y="423"/>
                </a:cxn>
                <a:cxn ang="0">
                  <a:pos x="1430" y="958"/>
                </a:cxn>
                <a:cxn ang="0">
                  <a:pos x="1258" y="1420"/>
                </a:cxn>
                <a:cxn ang="0">
                  <a:pos x="709" y="1686"/>
                </a:cxn>
                <a:cxn ang="0">
                  <a:pos x="320" y="1465"/>
                </a:cxn>
                <a:cxn ang="0">
                  <a:pos x="0" y="516"/>
                </a:cxn>
                <a:cxn ang="0">
                  <a:pos x="1108" y="159"/>
                </a:cxn>
                <a:cxn ang="0">
                  <a:pos x="1127" y="950"/>
                </a:cxn>
                <a:cxn ang="0">
                  <a:pos x="1258" y="1420"/>
                </a:cxn>
                <a:cxn ang="0">
                  <a:pos x="1430" y="958"/>
                </a:cxn>
                <a:cxn ang="0">
                  <a:pos x="543" y="218"/>
                </a:cxn>
                <a:cxn ang="0">
                  <a:pos x="797" y="352"/>
                </a:cxn>
                <a:cxn ang="0">
                  <a:pos x="370" y="444"/>
                </a:cxn>
                <a:cxn ang="0">
                  <a:pos x="800" y="355"/>
                </a:cxn>
                <a:cxn ang="0">
                  <a:pos x="800" y="355"/>
                </a:cxn>
                <a:cxn ang="0">
                  <a:pos x="370" y="447"/>
                </a:cxn>
                <a:cxn ang="0">
                  <a:pos x="424" y="673"/>
                </a:cxn>
                <a:cxn ang="0">
                  <a:pos x="361" y="450"/>
                </a:cxn>
                <a:cxn ang="0">
                  <a:pos x="213" y="694"/>
                </a:cxn>
                <a:cxn ang="0">
                  <a:pos x="364" y="450"/>
                </a:cxn>
                <a:cxn ang="0">
                  <a:pos x="372" y="448"/>
                </a:cxn>
                <a:cxn ang="0">
                  <a:pos x="372" y="448"/>
                </a:cxn>
                <a:cxn ang="0">
                  <a:pos x="453" y="901"/>
                </a:cxn>
                <a:cxn ang="0">
                  <a:pos x="244" y="124"/>
                </a:cxn>
                <a:cxn ang="0">
                  <a:pos x="774" y="1179"/>
                </a:cxn>
                <a:cxn ang="0">
                  <a:pos x="564" y="1180"/>
                </a:cxn>
                <a:cxn ang="0">
                  <a:pos x="744" y="1453"/>
                </a:cxn>
                <a:cxn ang="0">
                  <a:pos x="774" y="1179"/>
                </a:cxn>
                <a:cxn ang="0">
                  <a:pos x="805" y="941"/>
                </a:cxn>
                <a:cxn ang="0">
                  <a:pos x="564" y="1180"/>
                </a:cxn>
                <a:cxn ang="0">
                  <a:pos x="454" y="904"/>
                </a:cxn>
                <a:cxn ang="0">
                  <a:pos x="446" y="915"/>
                </a:cxn>
                <a:cxn ang="0">
                  <a:pos x="744" y="1459"/>
                </a:cxn>
                <a:cxn ang="0">
                  <a:pos x="744" y="1459"/>
                </a:cxn>
                <a:cxn ang="0">
                  <a:pos x="456" y="903"/>
                </a:cxn>
                <a:cxn ang="0">
                  <a:pos x="442" y="904"/>
                </a:cxn>
                <a:cxn ang="0">
                  <a:pos x="506" y="1416"/>
                </a:cxn>
                <a:cxn ang="0">
                  <a:pos x="501" y="1686"/>
                </a:cxn>
                <a:cxn ang="0">
                  <a:pos x="805" y="941"/>
                </a:cxn>
              </a:cxnLst>
              <a:rect l="0" t="0" r="r" b="b"/>
              <a:pathLst>
                <a:path w="1430" h="1692">
                  <a:moveTo>
                    <a:pt x="1032" y="694"/>
                  </a:moveTo>
                  <a:lnTo>
                    <a:pt x="1034" y="692"/>
                  </a:lnTo>
                  <a:lnTo>
                    <a:pt x="1032" y="692"/>
                  </a:lnTo>
                  <a:lnTo>
                    <a:pt x="1032" y="694"/>
                  </a:lnTo>
                  <a:lnTo>
                    <a:pt x="1127" y="950"/>
                  </a:lnTo>
                  <a:moveTo>
                    <a:pt x="1034" y="692"/>
                  </a:moveTo>
                  <a:lnTo>
                    <a:pt x="1030" y="688"/>
                  </a:lnTo>
                  <a:lnTo>
                    <a:pt x="1032" y="692"/>
                  </a:lnTo>
                  <a:lnTo>
                    <a:pt x="693" y="631"/>
                  </a:lnTo>
                  <a:lnTo>
                    <a:pt x="803" y="358"/>
                  </a:lnTo>
                  <a:lnTo>
                    <a:pt x="1030" y="688"/>
                  </a:lnTo>
                  <a:moveTo>
                    <a:pt x="1034" y="692"/>
                  </a:moveTo>
                  <a:lnTo>
                    <a:pt x="1290" y="451"/>
                  </a:lnTo>
                  <a:lnTo>
                    <a:pt x="1070" y="423"/>
                  </a:lnTo>
                  <a:lnTo>
                    <a:pt x="1030" y="688"/>
                  </a:lnTo>
                  <a:lnTo>
                    <a:pt x="1030" y="688"/>
                  </a:lnTo>
                  <a:moveTo>
                    <a:pt x="1034" y="692"/>
                  </a:moveTo>
                  <a:lnTo>
                    <a:pt x="1311" y="688"/>
                  </a:lnTo>
                  <a:lnTo>
                    <a:pt x="1290" y="451"/>
                  </a:lnTo>
                  <a:moveTo>
                    <a:pt x="1108" y="159"/>
                  </a:moveTo>
                  <a:lnTo>
                    <a:pt x="797" y="352"/>
                  </a:lnTo>
                  <a:lnTo>
                    <a:pt x="799" y="352"/>
                  </a:lnTo>
                  <a:lnTo>
                    <a:pt x="805" y="354"/>
                  </a:lnTo>
                  <a:lnTo>
                    <a:pt x="1070" y="423"/>
                  </a:lnTo>
                  <a:lnTo>
                    <a:pt x="1108" y="159"/>
                  </a:lnTo>
                  <a:moveTo>
                    <a:pt x="1311" y="688"/>
                  </a:moveTo>
                  <a:lnTo>
                    <a:pt x="1430" y="958"/>
                  </a:lnTo>
                  <a:lnTo>
                    <a:pt x="1311" y="1035"/>
                  </a:lnTo>
                  <a:lnTo>
                    <a:pt x="1300" y="1234"/>
                  </a:lnTo>
                  <a:lnTo>
                    <a:pt x="1258" y="1420"/>
                  </a:lnTo>
                  <a:lnTo>
                    <a:pt x="1049" y="1421"/>
                  </a:lnTo>
                  <a:lnTo>
                    <a:pt x="948" y="1688"/>
                  </a:lnTo>
                  <a:lnTo>
                    <a:pt x="709" y="1686"/>
                  </a:lnTo>
                  <a:lnTo>
                    <a:pt x="501" y="1686"/>
                  </a:lnTo>
                  <a:lnTo>
                    <a:pt x="309" y="1692"/>
                  </a:lnTo>
                  <a:lnTo>
                    <a:pt x="320" y="1465"/>
                  </a:lnTo>
                  <a:lnTo>
                    <a:pt x="276" y="1180"/>
                  </a:lnTo>
                  <a:lnTo>
                    <a:pt x="61" y="932"/>
                  </a:lnTo>
                  <a:lnTo>
                    <a:pt x="0" y="516"/>
                  </a:lnTo>
                  <a:lnTo>
                    <a:pt x="244" y="124"/>
                  </a:lnTo>
                  <a:lnTo>
                    <a:pt x="745" y="0"/>
                  </a:lnTo>
                  <a:lnTo>
                    <a:pt x="1108" y="159"/>
                  </a:lnTo>
                  <a:lnTo>
                    <a:pt x="1290" y="451"/>
                  </a:lnTo>
                  <a:moveTo>
                    <a:pt x="1311" y="1035"/>
                  </a:moveTo>
                  <a:lnTo>
                    <a:pt x="1127" y="950"/>
                  </a:lnTo>
                  <a:lnTo>
                    <a:pt x="1300" y="1234"/>
                  </a:lnTo>
                  <a:lnTo>
                    <a:pt x="1008" y="1179"/>
                  </a:lnTo>
                  <a:lnTo>
                    <a:pt x="1258" y="1420"/>
                  </a:lnTo>
                  <a:moveTo>
                    <a:pt x="1311" y="688"/>
                  </a:moveTo>
                  <a:lnTo>
                    <a:pt x="1127" y="950"/>
                  </a:lnTo>
                  <a:lnTo>
                    <a:pt x="1430" y="958"/>
                  </a:lnTo>
                  <a:moveTo>
                    <a:pt x="244" y="124"/>
                  </a:moveTo>
                  <a:lnTo>
                    <a:pt x="541" y="220"/>
                  </a:lnTo>
                  <a:lnTo>
                    <a:pt x="543" y="218"/>
                  </a:lnTo>
                  <a:lnTo>
                    <a:pt x="745" y="0"/>
                  </a:lnTo>
                  <a:lnTo>
                    <a:pt x="797" y="352"/>
                  </a:lnTo>
                  <a:moveTo>
                    <a:pt x="797" y="352"/>
                  </a:moveTo>
                  <a:lnTo>
                    <a:pt x="797" y="352"/>
                  </a:lnTo>
                  <a:lnTo>
                    <a:pt x="541" y="220"/>
                  </a:lnTo>
                  <a:lnTo>
                    <a:pt x="370" y="444"/>
                  </a:lnTo>
                  <a:lnTo>
                    <a:pt x="370" y="447"/>
                  </a:lnTo>
                  <a:lnTo>
                    <a:pt x="372" y="447"/>
                  </a:lnTo>
                  <a:lnTo>
                    <a:pt x="800" y="355"/>
                  </a:lnTo>
                  <a:lnTo>
                    <a:pt x="799" y="352"/>
                  </a:lnTo>
                  <a:lnTo>
                    <a:pt x="803" y="354"/>
                  </a:lnTo>
                  <a:lnTo>
                    <a:pt x="800" y="355"/>
                  </a:lnTo>
                  <a:lnTo>
                    <a:pt x="803" y="358"/>
                  </a:lnTo>
                  <a:lnTo>
                    <a:pt x="805" y="354"/>
                  </a:lnTo>
                  <a:moveTo>
                    <a:pt x="370" y="447"/>
                  </a:moveTo>
                  <a:lnTo>
                    <a:pt x="372" y="448"/>
                  </a:lnTo>
                  <a:lnTo>
                    <a:pt x="372" y="448"/>
                  </a:lnTo>
                  <a:lnTo>
                    <a:pt x="424" y="673"/>
                  </a:lnTo>
                  <a:lnTo>
                    <a:pt x="693" y="631"/>
                  </a:lnTo>
                  <a:lnTo>
                    <a:pt x="372" y="447"/>
                  </a:lnTo>
                  <a:moveTo>
                    <a:pt x="361" y="450"/>
                  </a:moveTo>
                  <a:lnTo>
                    <a:pt x="0" y="516"/>
                  </a:lnTo>
                  <a:lnTo>
                    <a:pt x="212" y="695"/>
                  </a:lnTo>
                  <a:lnTo>
                    <a:pt x="213" y="694"/>
                  </a:lnTo>
                  <a:lnTo>
                    <a:pt x="366" y="450"/>
                  </a:lnTo>
                  <a:lnTo>
                    <a:pt x="366" y="448"/>
                  </a:lnTo>
                  <a:lnTo>
                    <a:pt x="364" y="450"/>
                  </a:lnTo>
                  <a:lnTo>
                    <a:pt x="367" y="448"/>
                  </a:lnTo>
                  <a:lnTo>
                    <a:pt x="370" y="447"/>
                  </a:lnTo>
                  <a:moveTo>
                    <a:pt x="372" y="448"/>
                  </a:moveTo>
                  <a:lnTo>
                    <a:pt x="367" y="448"/>
                  </a:lnTo>
                  <a:moveTo>
                    <a:pt x="366" y="448"/>
                  </a:moveTo>
                  <a:lnTo>
                    <a:pt x="372" y="448"/>
                  </a:lnTo>
                  <a:moveTo>
                    <a:pt x="213" y="694"/>
                  </a:moveTo>
                  <a:lnTo>
                    <a:pt x="424" y="673"/>
                  </a:lnTo>
                  <a:lnTo>
                    <a:pt x="453" y="901"/>
                  </a:lnTo>
                  <a:lnTo>
                    <a:pt x="212" y="695"/>
                  </a:lnTo>
                  <a:lnTo>
                    <a:pt x="61" y="932"/>
                  </a:lnTo>
                  <a:moveTo>
                    <a:pt x="244" y="124"/>
                  </a:moveTo>
                  <a:lnTo>
                    <a:pt x="370" y="444"/>
                  </a:lnTo>
                  <a:moveTo>
                    <a:pt x="744" y="1453"/>
                  </a:moveTo>
                  <a:lnTo>
                    <a:pt x="774" y="1179"/>
                  </a:lnTo>
                  <a:lnTo>
                    <a:pt x="564" y="1180"/>
                  </a:lnTo>
                  <a:lnTo>
                    <a:pt x="744" y="1453"/>
                  </a:lnTo>
                  <a:moveTo>
                    <a:pt x="564" y="1180"/>
                  </a:moveTo>
                  <a:lnTo>
                    <a:pt x="506" y="1416"/>
                  </a:lnTo>
                  <a:lnTo>
                    <a:pt x="744" y="1459"/>
                  </a:lnTo>
                  <a:lnTo>
                    <a:pt x="744" y="1453"/>
                  </a:lnTo>
                  <a:moveTo>
                    <a:pt x="1008" y="1179"/>
                  </a:moveTo>
                  <a:lnTo>
                    <a:pt x="805" y="941"/>
                  </a:lnTo>
                  <a:lnTo>
                    <a:pt x="774" y="1179"/>
                  </a:lnTo>
                  <a:lnTo>
                    <a:pt x="1008" y="1179"/>
                  </a:lnTo>
                  <a:lnTo>
                    <a:pt x="1127" y="950"/>
                  </a:lnTo>
                  <a:lnTo>
                    <a:pt x="805" y="941"/>
                  </a:lnTo>
                  <a:lnTo>
                    <a:pt x="454" y="904"/>
                  </a:lnTo>
                  <a:lnTo>
                    <a:pt x="446" y="915"/>
                  </a:lnTo>
                  <a:lnTo>
                    <a:pt x="564" y="1180"/>
                  </a:lnTo>
                  <a:lnTo>
                    <a:pt x="805" y="941"/>
                  </a:lnTo>
                  <a:lnTo>
                    <a:pt x="693" y="631"/>
                  </a:lnTo>
                  <a:lnTo>
                    <a:pt x="454" y="904"/>
                  </a:lnTo>
                  <a:lnTo>
                    <a:pt x="454" y="903"/>
                  </a:lnTo>
                  <a:lnTo>
                    <a:pt x="442" y="904"/>
                  </a:lnTo>
                  <a:lnTo>
                    <a:pt x="446" y="915"/>
                  </a:lnTo>
                  <a:lnTo>
                    <a:pt x="276" y="1180"/>
                  </a:lnTo>
                  <a:lnTo>
                    <a:pt x="564" y="1180"/>
                  </a:lnTo>
                  <a:moveTo>
                    <a:pt x="744" y="1459"/>
                  </a:moveTo>
                  <a:lnTo>
                    <a:pt x="1049" y="1421"/>
                  </a:lnTo>
                  <a:lnTo>
                    <a:pt x="1008" y="1179"/>
                  </a:lnTo>
                  <a:lnTo>
                    <a:pt x="744" y="1459"/>
                  </a:lnTo>
                  <a:lnTo>
                    <a:pt x="948" y="1688"/>
                  </a:lnTo>
                  <a:moveTo>
                    <a:pt x="454" y="903"/>
                  </a:moveTo>
                  <a:lnTo>
                    <a:pt x="456" y="903"/>
                  </a:lnTo>
                  <a:lnTo>
                    <a:pt x="453" y="901"/>
                  </a:lnTo>
                  <a:lnTo>
                    <a:pt x="454" y="903"/>
                  </a:lnTo>
                  <a:moveTo>
                    <a:pt x="442" y="904"/>
                  </a:moveTo>
                  <a:lnTo>
                    <a:pt x="61" y="932"/>
                  </a:lnTo>
                  <a:moveTo>
                    <a:pt x="276" y="1180"/>
                  </a:moveTo>
                  <a:lnTo>
                    <a:pt x="506" y="1416"/>
                  </a:lnTo>
                  <a:moveTo>
                    <a:pt x="709" y="1686"/>
                  </a:moveTo>
                  <a:lnTo>
                    <a:pt x="744" y="1459"/>
                  </a:lnTo>
                  <a:lnTo>
                    <a:pt x="501" y="1686"/>
                  </a:lnTo>
                  <a:lnTo>
                    <a:pt x="506" y="1416"/>
                  </a:lnTo>
                  <a:lnTo>
                    <a:pt x="309" y="1692"/>
                  </a:lnTo>
                  <a:moveTo>
                    <a:pt x="805" y="941"/>
                  </a:moveTo>
                  <a:lnTo>
                    <a:pt x="1032" y="694"/>
                  </a:lnTo>
                </a:path>
              </a:pathLst>
            </a:custGeom>
            <a:noFill/>
            <a:ln w="9525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7" name="Group 4"/>
            <p:cNvGrpSpPr/>
            <p:nvPr/>
          </p:nvGrpSpPr>
          <p:grpSpPr>
            <a:xfrm>
              <a:off x="6893884" y="2267576"/>
              <a:ext cx="2337077" cy="2751595"/>
              <a:chOff x="3371851" y="1649413"/>
              <a:chExt cx="2398713" cy="2824162"/>
            </a:xfrm>
          </p:grpSpPr>
          <p:sp>
            <p:nvSpPr>
              <p:cNvPr id="45" name="Freeform: Shape 5"/>
              <p:cNvSpPr/>
              <p:nvPr/>
            </p:nvSpPr>
            <p:spPr bwMode="auto">
              <a:xfrm>
                <a:off x="3775076" y="1862138"/>
                <a:ext cx="130175" cy="130175"/>
              </a:xfrm>
              <a:custGeom>
                <a:avLst/>
                <a:gdLst/>
                <a:ahLst/>
                <a:cxnLst>
                  <a:cxn ang="0">
                    <a:pos x="46" y="46"/>
                  </a:cxn>
                  <a:cxn ang="0">
                    <a:pos x="27" y="54"/>
                  </a:cxn>
                  <a:cxn ang="0">
                    <a:pos x="8" y="46"/>
                  </a:cxn>
                  <a:cxn ang="0">
                    <a:pos x="0" y="27"/>
                  </a:cxn>
                  <a:cxn ang="0">
                    <a:pos x="8" y="8"/>
                  </a:cxn>
                  <a:cxn ang="0">
                    <a:pos x="27" y="0"/>
                  </a:cxn>
                  <a:cxn ang="0">
                    <a:pos x="46" y="8"/>
                  </a:cxn>
                  <a:cxn ang="0">
                    <a:pos x="54" y="27"/>
                  </a:cxn>
                  <a:cxn ang="0">
                    <a:pos x="46" y="46"/>
                  </a:cxn>
                </a:cxnLst>
                <a:rect l="0" t="0" r="r" b="b"/>
                <a:pathLst>
                  <a:path w="54" h="54">
                    <a:moveTo>
                      <a:pt x="46" y="46"/>
                    </a:moveTo>
                    <a:cubicBezTo>
                      <a:pt x="41" y="51"/>
                      <a:pt x="34" y="54"/>
                      <a:pt x="27" y="54"/>
                    </a:cubicBezTo>
                    <a:cubicBezTo>
                      <a:pt x="20" y="54"/>
                      <a:pt x="13" y="51"/>
                      <a:pt x="8" y="46"/>
                    </a:cubicBezTo>
                    <a:cubicBezTo>
                      <a:pt x="3" y="41"/>
                      <a:pt x="0" y="34"/>
                      <a:pt x="0" y="27"/>
                    </a:cubicBezTo>
                    <a:cubicBezTo>
                      <a:pt x="0" y="20"/>
                      <a:pt x="3" y="13"/>
                      <a:pt x="8" y="8"/>
                    </a:cubicBezTo>
                    <a:cubicBezTo>
                      <a:pt x="13" y="3"/>
                      <a:pt x="20" y="0"/>
                      <a:pt x="27" y="0"/>
                    </a:cubicBezTo>
                    <a:cubicBezTo>
                      <a:pt x="34" y="0"/>
                      <a:pt x="41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34"/>
                      <a:pt x="51" y="41"/>
                      <a:pt x="46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6"/>
              <p:cNvSpPr/>
              <p:nvPr/>
            </p:nvSpPr>
            <p:spPr bwMode="auto">
              <a:xfrm>
                <a:off x="4518026" y="1649413"/>
                <a:ext cx="188913" cy="188912"/>
              </a:xfrm>
              <a:custGeom>
                <a:avLst/>
                <a:gdLst/>
                <a:ahLst/>
                <a:cxnLst>
                  <a:cxn ang="0">
                    <a:pos x="11" y="11"/>
                  </a:cxn>
                  <a:cxn ang="0">
                    <a:pos x="39" y="0"/>
                  </a:cxn>
                  <a:cxn ang="0">
                    <a:pos x="66" y="11"/>
                  </a:cxn>
                  <a:cxn ang="0">
                    <a:pos x="78" y="39"/>
                  </a:cxn>
                  <a:cxn ang="0">
                    <a:pos x="66" y="66"/>
                  </a:cxn>
                  <a:cxn ang="0">
                    <a:pos x="39" y="78"/>
                  </a:cxn>
                  <a:cxn ang="0">
                    <a:pos x="11" y="66"/>
                  </a:cxn>
                  <a:cxn ang="0">
                    <a:pos x="0" y="39"/>
                  </a:cxn>
                  <a:cxn ang="0">
                    <a:pos x="11" y="11"/>
                  </a:cxn>
                </a:cxnLst>
                <a:rect l="0" t="0" r="r" b="b"/>
                <a:pathLst>
                  <a:path w="78" h="78">
                    <a:moveTo>
                      <a:pt x="11" y="11"/>
                    </a:moveTo>
                    <a:cubicBezTo>
                      <a:pt x="19" y="4"/>
                      <a:pt x="28" y="0"/>
                      <a:pt x="39" y="0"/>
                    </a:cubicBezTo>
                    <a:cubicBezTo>
                      <a:pt x="50" y="0"/>
                      <a:pt x="59" y="4"/>
                      <a:pt x="66" y="11"/>
                    </a:cubicBezTo>
                    <a:cubicBezTo>
                      <a:pt x="74" y="19"/>
                      <a:pt x="78" y="28"/>
                      <a:pt x="78" y="39"/>
                    </a:cubicBezTo>
                    <a:cubicBezTo>
                      <a:pt x="78" y="50"/>
                      <a:pt x="74" y="59"/>
                      <a:pt x="66" y="66"/>
                    </a:cubicBezTo>
                    <a:cubicBezTo>
                      <a:pt x="59" y="74"/>
                      <a:pt x="50" y="78"/>
                      <a:pt x="39" y="78"/>
                    </a:cubicBezTo>
                    <a:cubicBezTo>
                      <a:pt x="28" y="78"/>
                      <a:pt x="19" y="74"/>
                      <a:pt x="11" y="66"/>
                    </a:cubicBezTo>
                    <a:cubicBezTo>
                      <a:pt x="4" y="59"/>
                      <a:pt x="0" y="50"/>
                      <a:pt x="0" y="39"/>
                    </a:cubicBezTo>
                    <a:cubicBezTo>
                      <a:pt x="0" y="28"/>
                      <a:pt x="4" y="19"/>
                      <a:pt x="11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Freeform: Shape 7"/>
              <p:cNvSpPr/>
              <p:nvPr/>
            </p:nvSpPr>
            <p:spPr bwMode="auto">
              <a:xfrm>
                <a:off x="4252913" y="2024063"/>
                <a:ext cx="107950" cy="106362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</a:cxnLst>
                <a:rect l="0" t="0" r="r" b="b"/>
                <a:pathLst>
                  <a:path w="44" h="44">
                    <a:moveTo>
                      <a:pt x="6" y="6"/>
                    </a:move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8"/>
              <p:cNvSpPr/>
              <p:nvPr/>
            </p:nvSpPr>
            <p:spPr bwMode="auto">
              <a:xfrm>
                <a:off x="5154613" y="1927225"/>
                <a:ext cx="106363" cy="106362"/>
              </a:xfrm>
              <a:custGeom>
                <a:avLst/>
                <a:gdLst/>
                <a:ahLst/>
                <a:cxnLst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</a:cxnLst>
                <a:rect l="0" t="0" r="r" b="b"/>
                <a:pathLst>
                  <a:path w="44" h="44">
                    <a:moveTo>
                      <a:pt x="44" y="22"/>
                    </a:move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Freeform: Shape 9"/>
              <p:cNvSpPr/>
              <p:nvPr/>
            </p:nvSpPr>
            <p:spPr bwMode="auto">
              <a:xfrm>
                <a:off x="5095876" y="2333625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10"/>
              <p:cNvSpPr/>
              <p:nvPr/>
            </p:nvSpPr>
            <p:spPr bwMode="auto">
              <a:xfrm>
                <a:off x="5483226" y="2774950"/>
                <a:ext cx="106363" cy="10636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</a:cxnLst>
                <a:rect l="0" t="0" r="r" b="b"/>
                <a:pathLst>
                  <a:path w="44" h="44">
                    <a:moveTo>
                      <a:pt x="0" y="22"/>
                    </a:move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Freeform: Shape 11"/>
              <p:cNvSpPr/>
              <p:nvPr/>
            </p:nvSpPr>
            <p:spPr bwMode="auto">
              <a:xfrm>
                <a:off x="5035551" y="2774950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</a:cxnLst>
                <a:rect l="0" t="0" r="r" b="b"/>
                <a:pathLst>
                  <a:path w="44" h="44">
                    <a:moveTo>
                      <a:pt x="6" y="6"/>
                    </a:move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12"/>
              <p:cNvSpPr/>
              <p:nvPr/>
            </p:nvSpPr>
            <p:spPr bwMode="auto">
              <a:xfrm>
                <a:off x="3730626" y="2779713"/>
                <a:ext cx="106363" cy="106362"/>
              </a:xfrm>
              <a:custGeom>
                <a:avLst/>
                <a:gdLst/>
                <a:ahLst/>
                <a:cxnLst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</a:cxnLst>
                <a:rect l="0" t="0" r="r" b="b"/>
                <a:pathLst>
                  <a:path w="44" h="44">
                    <a:moveTo>
                      <a:pt x="38" y="6"/>
                    </a:move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13"/>
              <p:cNvSpPr/>
              <p:nvPr/>
            </p:nvSpPr>
            <p:spPr bwMode="auto">
              <a:xfrm>
                <a:off x="4067176" y="2743200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Freeform: Shape 14"/>
              <p:cNvSpPr/>
              <p:nvPr/>
            </p:nvSpPr>
            <p:spPr bwMode="auto">
              <a:xfrm>
                <a:off x="4638676" y="3135313"/>
                <a:ext cx="174625" cy="174625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11" y="10"/>
                  </a:cxn>
                  <a:cxn ang="0">
                    <a:pos x="36" y="0"/>
                  </a:cxn>
                  <a:cxn ang="0">
                    <a:pos x="62" y="10"/>
                  </a:cxn>
                  <a:cxn ang="0">
                    <a:pos x="72" y="36"/>
                  </a:cxn>
                  <a:cxn ang="0">
                    <a:pos x="62" y="61"/>
                  </a:cxn>
                  <a:cxn ang="0">
                    <a:pos x="36" y="72"/>
                  </a:cxn>
                  <a:cxn ang="0">
                    <a:pos x="11" y="61"/>
                  </a:cxn>
                  <a:cxn ang="0">
                    <a:pos x="0" y="36"/>
                  </a:cxn>
                </a:cxnLst>
                <a:rect l="0" t="0" r="r" b="b"/>
                <a:pathLst>
                  <a:path w="72" h="72">
                    <a:moveTo>
                      <a:pt x="0" y="36"/>
                    </a:moveTo>
                    <a:cubicBezTo>
                      <a:pt x="0" y="26"/>
                      <a:pt x="4" y="17"/>
                      <a:pt x="11" y="10"/>
                    </a:cubicBezTo>
                    <a:cubicBezTo>
                      <a:pt x="18" y="3"/>
                      <a:pt x="26" y="0"/>
                      <a:pt x="36" y="0"/>
                    </a:cubicBezTo>
                    <a:cubicBezTo>
                      <a:pt x="46" y="0"/>
                      <a:pt x="55" y="3"/>
                      <a:pt x="62" y="10"/>
                    </a:cubicBezTo>
                    <a:cubicBezTo>
                      <a:pt x="69" y="17"/>
                      <a:pt x="72" y="26"/>
                      <a:pt x="72" y="36"/>
                    </a:cubicBezTo>
                    <a:cubicBezTo>
                      <a:pt x="72" y="46"/>
                      <a:pt x="69" y="54"/>
                      <a:pt x="62" y="61"/>
                    </a:cubicBezTo>
                    <a:cubicBezTo>
                      <a:pt x="55" y="68"/>
                      <a:pt x="46" y="72"/>
                      <a:pt x="36" y="72"/>
                    </a:cubicBezTo>
                    <a:cubicBezTo>
                      <a:pt x="26" y="72"/>
                      <a:pt x="18" y="68"/>
                      <a:pt x="11" y="61"/>
                    </a:cubicBezTo>
                    <a:cubicBezTo>
                      <a:pt x="4" y="54"/>
                      <a:pt x="0" y="46"/>
                      <a:pt x="0" y="3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15"/>
              <p:cNvSpPr/>
              <p:nvPr/>
            </p:nvSpPr>
            <p:spPr bwMode="auto">
              <a:xfrm>
                <a:off x="5183188" y="3182938"/>
                <a:ext cx="106363" cy="107950"/>
              </a:xfrm>
              <a:custGeom>
                <a:avLst/>
                <a:gdLst/>
                <a:ahLst/>
                <a:cxnLst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</a:cxnLst>
                <a:rect l="0" t="0" r="r" b="b"/>
                <a:pathLst>
                  <a:path w="44" h="44">
                    <a:moveTo>
                      <a:pt x="38" y="6"/>
                    </a:move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16"/>
              <p:cNvSpPr/>
              <p:nvPr/>
            </p:nvSpPr>
            <p:spPr bwMode="auto">
              <a:xfrm>
                <a:off x="5491163" y="3333750"/>
                <a:ext cx="76200" cy="77787"/>
              </a:xfrm>
              <a:custGeom>
                <a:avLst/>
                <a:gdLst/>
                <a:ahLst/>
                <a:cxnLst>
                  <a:cxn ang="0">
                    <a:pos x="5" y="27"/>
                  </a:cxn>
                  <a:cxn ang="0">
                    <a:pos x="0" y="16"/>
                  </a:cxn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</a:cxnLst>
                <a:rect l="0" t="0" r="r" b="b"/>
                <a:pathLst>
                  <a:path w="32" h="32">
                    <a:moveTo>
                      <a:pt x="5" y="27"/>
                    </a:moveTo>
                    <a:cubicBezTo>
                      <a:pt x="1" y="24"/>
                      <a:pt x="0" y="20"/>
                      <a:pt x="0" y="16"/>
                    </a:cubicBezTo>
                    <a:cubicBezTo>
                      <a:pt x="0" y="11"/>
                      <a:pt x="1" y="8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Freeform: Shape 17"/>
              <p:cNvSpPr/>
              <p:nvPr/>
            </p:nvSpPr>
            <p:spPr bwMode="auto">
              <a:xfrm>
                <a:off x="3490913" y="3154363"/>
                <a:ext cx="106363" cy="10636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</a:cxnLst>
                <a:rect l="0" t="0" r="r" b="b"/>
                <a:pathLst>
                  <a:path w="44" h="44">
                    <a:moveTo>
                      <a:pt x="0" y="22"/>
                    </a:move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18"/>
              <p:cNvSpPr/>
              <p:nvPr/>
            </p:nvSpPr>
            <p:spPr bwMode="auto">
              <a:xfrm>
                <a:off x="3810001" y="3529013"/>
                <a:ext cx="147638" cy="147637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52" y="9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  <a:cxn ang="0">
                    <a:pos x="0" y="30"/>
                  </a:cxn>
                  <a:cxn ang="0">
                    <a:pos x="9" y="9"/>
                  </a:cxn>
                  <a:cxn ang="0">
                    <a:pos x="31" y="0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39" y="0"/>
                      <a:pt x="46" y="3"/>
                      <a:pt x="52" y="9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9"/>
                    </a:cubicBezTo>
                    <a:cubicBezTo>
                      <a:pt x="15" y="3"/>
                      <a:pt x="22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19"/>
              <p:cNvSpPr/>
              <p:nvPr/>
            </p:nvSpPr>
            <p:spPr bwMode="auto">
              <a:xfrm>
                <a:off x="4268788" y="3529013"/>
                <a:ext cx="147638" cy="147637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52" y="9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  <a:cxn ang="0">
                    <a:pos x="0" y="30"/>
                  </a:cxn>
                  <a:cxn ang="0">
                    <a:pos x="9" y="9"/>
                  </a:cxn>
                  <a:cxn ang="0">
                    <a:pos x="31" y="0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39" y="0"/>
                      <a:pt x="46" y="3"/>
                      <a:pt x="52" y="9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9"/>
                    </a:cubicBezTo>
                    <a:cubicBezTo>
                      <a:pt x="15" y="3"/>
                      <a:pt x="22" y="0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Freeform: Shape 20"/>
              <p:cNvSpPr/>
              <p:nvPr/>
            </p:nvSpPr>
            <p:spPr bwMode="auto">
              <a:xfrm>
                <a:off x="4081463" y="3079750"/>
                <a:ext cx="171450" cy="171450"/>
              </a:xfrm>
              <a:custGeom>
                <a:avLst/>
                <a:gdLst/>
                <a:ahLst/>
                <a:cxnLst>
                  <a:cxn ang="0">
                    <a:pos x="61" y="10"/>
                  </a:cxn>
                  <a:cxn ang="0">
                    <a:pos x="71" y="35"/>
                  </a:cxn>
                  <a:cxn ang="0">
                    <a:pos x="61" y="60"/>
                  </a:cxn>
                  <a:cxn ang="0">
                    <a:pos x="36" y="71"/>
                  </a:cxn>
                  <a:cxn ang="0">
                    <a:pos x="10" y="60"/>
                  </a:cxn>
                  <a:cxn ang="0">
                    <a:pos x="0" y="35"/>
                  </a:cxn>
                  <a:cxn ang="0">
                    <a:pos x="10" y="10"/>
                  </a:cxn>
                  <a:cxn ang="0">
                    <a:pos x="36" y="0"/>
                  </a:cxn>
                  <a:cxn ang="0">
                    <a:pos x="61" y="10"/>
                  </a:cxn>
                </a:cxnLst>
                <a:rect l="0" t="0" r="r" b="b"/>
                <a:pathLst>
                  <a:path w="71" h="71">
                    <a:moveTo>
                      <a:pt x="61" y="10"/>
                    </a:moveTo>
                    <a:cubicBezTo>
                      <a:pt x="68" y="17"/>
                      <a:pt x="71" y="26"/>
                      <a:pt x="71" y="35"/>
                    </a:cubicBezTo>
                    <a:cubicBezTo>
                      <a:pt x="71" y="45"/>
                      <a:pt x="68" y="54"/>
                      <a:pt x="61" y="60"/>
                    </a:cubicBezTo>
                    <a:cubicBezTo>
                      <a:pt x="54" y="68"/>
                      <a:pt x="45" y="71"/>
                      <a:pt x="36" y="71"/>
                    </a:cubicBezTo>
                    <a:cubicBezTo>
                      <a:pt x="26" y="71"/>
                      <a:pt x="17" y="68"/>
                      <a:pt x="10" y="60"/>
                    </a:cubicBezTo>
                    <a:cubicBezTo>
                      <a:pt x="3" y="54"/>
                      <a:pt x="0" y="45"/>
                      <a:pt x="0" y="35"/>
                    </a:cubicBezTo>
                    <a:cubicBezTo>
                      <a:pt x="0" y="26"/>
                      <a:pt x="3" y="17"/>
                      <a:pt x="10" y="10"/>
                    </a:cubicBezTo>
                    <a:cubicBezTo>
                      <a:pt x="17" y="3"/>
                      <a:pt x="26" y="0"/>
                      <a:pt x="36" y="0"/>
                    </a:cubicBezTo>
                    <a:cubicBezTo>
                      <a:pt x="45" y="0"/>
                      <a:pt x="54" y="3"/>
                      <a:pt x="61" y="1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21"/>
              <p:cNvSpPr/>
              <p:nvPr/>
            </p:nvSpPr>
            <p:spPr bwMode="auto">
              <a:xfrm>
                <a:off x="5405438" y="3943350"/>
                <a:ext cx="77788" cy="7778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  <a:cxn ang="0">
                    <a:pos x="0" y="16"/>
                  </a:cxn>
                </a:cxnLst>
                <a:rect l="0" t="0" r="r" b="b"/>
                <a:pathLst>
                  <a:path w="32" h="32">
                    <a:moveTo>
                      <a:pt x="0" y="16"/>
                    </a:moveTo>
                    <a:cubicBezTo>
                      <a:pt x="0" y="11"/>
                      <a:pt x="2" y="8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ubicBezTo>
                      <a:pt x="2" y="24"/>
                      <a:pt x="0" y="20"/>
                      <a:pt x="0" y="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22"/>
              <p:cNvSpPr/>
              <p:nvPr/>
            </p:nvSpPr>
            <p:spPr bwMode="auto">
              <a:xfrm>
                <a:off x="4638676" y="3560763"/>
                <a:ext cx="77788" cy="77787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  <a:cxn ang="0">
                    <a:pos x="0" y="16"/>
                  </a:cxn>
                  <a:cxn ang="0">
                    <a:pos x="5" y="4"/>
                  </a:cxn>
                </a:cxnLst>
                <a:rect l="0" t="0" r="r" b="b"/>
                <a:pathLst>
                  <a:path w="32" h="32">
                    <a:moveTo>
                      <a:pt x="5" y="4"/>
                    </a:move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ubicBezTo>
                      <a:pt x="2" y="24"/>
                      <a:pt x="0" y="20"/>
                      <a:pt x="0" y="16"/>
                    </a:cubicBezTo>
                    <a:cubicBezTo>
                      <a:pt x="0" y="11"/>
                      <a:pt x="2" y="8"/>
                      <a:pt x="5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Freeform: Shape 23"/>
              <p:cNvSpPr/>
              <p:nvPr/>
            </p:nvSpPr>
            <p:spPr bwMode="auto">
              <a:xfrm>
                <a:off x="4984751" y="3536950"/>
                <a:ext cx="125413" cy="125412"/>
              </a:xfrm>
              <a:custGeom>
                <a:avLst/>
                <a:gdLst/>
                <a:ahLst/>
                <a:cxnLst>
                  <a:cxn ang="0">
                    <a:pos x="44" y="7"/>
                  </a:cxn>
                  <a:cxn ang="0">
                    <a:pos x="52" y="26"/>
                  </a:cxn>
                  <a:cxn ang="0">
                    <a:pos x="44" y="44"/>
                  </a:cxn>
                  <a:cxn ang="0">
                    <a:pos x="26" y="52"/>
                  </a:cxn>
                  <a:cxn ang="0">
                    <a:pos x="7" y="44"/>
                  </a:cxn>
                  <a:cxn ang="0">
                    <a:pos x="0" y="26"/>
                  </a:cxn>
                  <a:cxn ang="0">
                    <a:pos x="7" y="7"/>
                  </a:cxn>
                  <a:cxn ang="0">
                    <a:pos x="26" y="0"/>
                  </a:cxn>
                  <a:cxn ang="0">
                    <a:pos x="44" y="7"/>
                  </a:cxn>
                </a:cxnLst>
                <a:rect l="0" t="0" r="r" b="b"/>
                <a:pathLst>
                  <a:path w="52" h="52">
                    <a:moveTo>
                      <a:pt x="44" y="7"/>
                    </a:moveTo>
                    <a:cubicBezTo>
                      <a:pt x="49" y="12"/>
                      <a:pt x="52" y="19"/>
                      <a:pt x="52" y="26"/>
                    </a:cubicBezTo>
                    <a:cubicBezTo>
                      <a:pt x="52" y="33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ubicBezTo>
                      <a:pt x="19" y="52"/>
                      <a:pt x="13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2"/>
                      <a:pt x="7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24"/>
              <p:cNvSpPr/>
              <p:nvPr/>
            </p:nvSpPr>
            <p:spPr bwMode="auto">
              <a:xfrm>
                <a:off x="5049838" y="3921125"/>
                <a:ext cx="125413" cy="127000"/>
              </a:xfrm>
              <a:custGeom>
                <a:avLst/>
                <a:gdLst/>
                <a:ahLst/>
                <a:cxnLst>
                  <a:cxn ang="0">
                    <a:pos x="44" y="44"/>
                  </a:cxn>
                  <a:cxn ang="0">
                    <a:pos x="26" y="52"/>
                  </a:cxn>
                  <a:cxn ang="0">
                    <a:pos x="7" y="44"/>
                  </a:cxn>
                  <a:cxn ang="0">
                    <a:pos x="0" y="26"/>
                  </a:cxn>
                  <a:cxn ang="0">
                    <a:pos x="7" y="7"/>
                  </a:cxn>
                  <a:cxn ang="0">
                    <a:pos x="26" y="0"/>
                  </a:cxn>
                  <a:cxn ang="0">
                    <a:pos x="44" y="7"/>
                  </a:cxn>
                  <a:cxn ang="0">
                    <a:pos x="52" y="26"/>
                  </a:cxn>
                  <a:cxn ang="0">
                    <a:pos x="44" y="44"/>
                  </a:cxn>
                </a:cxnLst>
                <a:rect l="0" t="0" r="r" b="b"/>
                <a:pathLst>
                  <a:path w="52" h="52">
                    <a:moveTo>
                      <a:pt x="44" y="44"/>
                    </a:moveTo>
                    <a:cubicBezTo>
                      <a:pt x="39" y="49"/>
                      <a:pt x="33" y="52"/>
                      <a:pt x="26" y="52"/>
                    </a:cubicBezTo>
                    <a:cubicBezTo>
                      <a:pt x="19" y="52"/>
                      <a:pt x="13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2"/>
                      <a:pt x="7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9" y="12"/>
                      <a:pt x="52" y="19"/>
                      <a:pt x="52" y="26"/>
                    </a:cubicBezTo>
                    <a:cubicBezTo>
                      <a:pt x="52" y="33"/>
                      <a:pt x="49" y="39"/>
                      <a:pt x="44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25"/>
              <p:cNvSpPr/>
              <p:nvPr/>
            </p:nvSpPr>
            <p:spPr bwMode="auto">
              <a:xfrm>
                <a:off x="4551363" y="3967163"/>
                <a:ext cx="155575" cy="155575"/>
              </a:xfrm>
              <a:custGeom>
                <a:avLst/>
                <a:gdLst/>
                <a:ahLst/>
                <a:cxnLst>
                  <a:cxn ang="0">
                    <a:pos x="32" y="64"/>
                  </a:cxn>
                  <a:cxn ang="0">
                    <a:pos x="9" y="54"/>
                  </a:cxn>
                  <a:cxn ang="0">
                    <a:pos x="0" y="32"/>
                  </a:cxn>
                  <a:cxn ang="0">
                    <a:pos x="9" y="9"/>
                  </a:cxn>
                  <a:cxn ang="0">
                    <a:pos x="32" y="0"/>
                  </a:cxn>
                  <a:cxn ang="0">
                    <a:pos x="54" y="9"/>
                  </a:cxn>
                  <a:cxn ang="0">
                    <a:pos x="64" y="32"/>
                  </a:cxn>
                  <a:cxn ang="0">
                    <a:pos x="54" y="54"/>
                  </a:cxn>
                  <a:cxn ang="0">
                    <a:pos x="32" y="64"/>
                  </a:cxn>
                </a:cxnLst>
                <a:rect l="0" t="0" r="r" b="b"/>
                <a:pathLst>
                  <a:path w="64" h="64">
                    <a:moveTo>
                      <a:pt x="32" y="64"/>
                    </a:moveTo>
                    <a:cubicBezTo>
                      <a:pt x="23" y="64"/>
                      <a:pt x="16" y="61"/>
                      <a:pt x="9" y="54"/>
                    </a:cubicBezTo>
                    <a:cubicBezTo>
                      <a:pt x="3" y="48"/>
                      <a:pt x="0" y="40"/>
                      <a:pt x="0" y="32"/>
                    </a:cubicBezTo>
                    <a:cubicBezTo>
                      <a:pt x="0" y="23"/>
                      <a:pt x="3" y="15"/>
                      <a:pt x="9" y="9"/>
                    </a:cubicBezTo>
                    <a:cubicBezTo>
                      <a:pt x="16" y="3"/>
                      <a:pt x="23" y="0"/>
                      <a:pt x="32" y="0"/>
                    </a:cubicBezTo>
                    <a:cubicBezTo>
                      <a:pt x="41" y="0"/>
                      <a:pt x="48" y="3"/>
                      <a:pt x="54" y="9"/>
                    </a:cubicBezTo>
                    <a:cubicBezTo>
                      <a:pt x="61" y="15"/>
                      <a:pt x="64" y="23"/>
                      <a:pt x="64" y="32"/>
                    </a:cubicBezTo>
                    <a:cubicBezTo>
                      <a:pt x="64" y="40"/>
                      <a:pt x="61" y="48"/>
                      <a:pt x="54" y="54"/>
                    </a:cubicBezTo>
                    <a:cubicBezTo>
                      <a:pt x="48" y="61"/>
                      <a:pt x="41" y="64"/>
                      <a:pt x="32" y="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Freeform: Shape 26"/>
              <p:cNvSpPr/>
              <p:nvPr/>
            </p:nvSpPr>
            <p:spPr bwMode="auto">
              <a:xfrm>
                <a:off x="5451476" y="3625850"/>
                <a:ext cx="120650" cy="122237"/>
              </a:xfrm>
              <a:custGeom>
                <a:avLst/>
                <a:gdLst/>
                <a:ahLst/>
                <a:cxnLst>
                  <a:cxn ang="0">
                    <a:pos x="42" y="7"/>
                  </a:cxn>
                  <a:cxn ang="0">
                    <a:pos x="50" y="25"/>
                  </a:cxn>
                  <a:cxn ang="0">
                    <a:pos x="42" y="42"/>
                  </a:cxn>
                  <a:cxn ang="0">
                    <a:pos x="25" y="50"/>
                  </a:cxn>
                  <a:cxn ang="0">
                    <a:pos x="7" y="42"/>
                  </a:cxn>
                  <a:cxn ang="0">
                    <a:pos x="0" y="25"/>
                  </a:cxn>
                  <a:cxn ang="0">
                    <a:pos x="7" y="7"/>
                  </a:cxn>
                  <a:cxn ang="0">
                    <a:pos x="25" y="0"/>
                  </a:cxn>
                  <a:cxn ang="0">
                    <a:pos x="42" y="7"/>
                  </a:cxn>
                </a:cxnLst>
                <a:rect l="0" t="0" r="r" b="b"/>
                <a:pathLst>
                  <a:path w="50" h="50">
                    <a:moveTo>
                      <a:pt x="42" y="7"/>
                    </a:move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7"/>
                      <a:pt x="42" y="42"/>
                    </a:cubicBezTo>
                    <a:cubicBezTo>
                      <a:pt x="38" y="47"/>
                      <a:pt x="32" y="50"/>
                      <a:pt x="25" y="50"/>
                    </a:cubicBezTo>
                    <a:cubicBezTo>
                      <a:pt x="18" y="50"/>
                      <a:pt x="12" y="47"/>
                      <a:pt x="7" y="42"/>
                    </a:cubicBezTo>
                    <a:cubicBezTo>
                      <a:pt x="2" y="37"/>
                      <a:pt x="0" y="32"/>
                      <a:pt x="0" y="25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2"/>
                      <a:pt x="18" y="0"/>
                      <a:pt x="25" y="0"/>
                    </a:cubicBezTo>
                    <a:cubicBezTo>
                      <a:pt x="32" y="0"/>
                      <a:pt x="38" y="2"/>
                      <a:pt x="42" y="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27"/>
              <p:cNvSpPr/>
              <p:nvPr/>
            </p:nvSpPr>
            <p:spPr bwMode="auto">
              <a:xfrm>
                <a:off x="4192588" y="3921125"/>
                <a:ext cx="114300" cy="114300"/>
              </a:xfrm>
              <a:custGeom>
                <a:avLst/>
                <a:gdLst/>
                <a:ahLst/>
                <a:cxnLst>
                  <a:cxn ang="0">
                    <a:pos x="40" y="6"/>
                  </a:cxn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</a:cxnLst>
                <a:rect l="0" t="0" r="r" b="b"/>
                <a:pathLst>
                  <a:path w="47" h="47">
                    <a:moveTo>
                      <a:pt x="40" y="6"/>
                    </a:moveTo>
                    <a:cubicBezTo>
                      <a:pt x="45" y="11"/>
                      <a:pt x="47" y="17"/>
                      <a:pt x="47" y="23"/>
                    </a:cubicBezTo>
                    <a:cubicBezTo>
                      <a:pt x="47" y="30"/>
                      <a:pt x="45" y="35"/>
                      <a:pt x="40" y="40"/>
                    </a:cubicBezTo>
                    <a:cubicBezTo>
                      <a:pt x="36" y="45"/>
                      <a:pt x="30" y="47"/>
                      <a:pt x="24" y="47"/>
                    </a:cubicBezTo>
                    <a:cubicBezTo>
                      <a:pt x="17" y="47"/>
                      <a:pt x="12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2" y="2"/>
                      <a:pt x="17" y="0"/>
                      <a:pt x="24" y="0"/>
                    </a:cubicBezTo>
                    <a:cubicBezTo>
                      <a:pt x="30" y="0"/>
                      <a:pt x="36" y="2"/>
                      <a:pt x="40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28"/>
              <p:cNvSpPr/>
              <p:nvPr/>
            </p:nvSpPr>
            <p:spPr bwMode="auto">
              <a:xfrm>
                <a:off x="4895851" y="4352925"/>
                <a:ext cx="112713" cy="112712"/>
              </a:xfrm>
              <a:custGeom>
                <a:avLst/>
                <a:gdLst/>
                <a:ahLst/>
                <a:cxnLst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  <a:cxn ang="0">
                    <a:pos x="47" y="23"/>
                  </a:cxn>
                </a:cxnLst>
                <a:rect l="0" t="0" r="r" b="b"/>
                <a:pathLst>
                  <a:path w="47" h="47">
                    <a:moveTo>
                      <a:pt x="47" y="23"/>
                    </a:moveTo>
                    <a:cubicBezTo>
                      <a:pt x="47" y="30"/>
                      <a:pt x="45" y="35"/>
                      <a:pt x="40" y="40"/>
                    </a:cubicBezTo>
                    <a:cubicBezTo>
                      <a:pt x="35" y="45"/>
                      <a:pt x="30" y="47"/>
                      <a:pt x="24" y="47"/>
                    </a:cubicBezTo>
                    <a:cubicBezTo>
                      <a:pt x="17" y="47"/>
                      <a:pt x="11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0" y="0"/>
                      <a:pt x="35" y="2"/>
                      <a:pt x="40" y="6"/>
                    </a:cubicBezTo>
                    <a:cubicBezTo>
                      <a:pt x="45" y="11"/>
                      <a:pt x="47" y="17"/>
                      <a:pt x="47" y="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Freeform: Shape 29"/>
              <p:cNvSpPr/>
              <p:nvPr/>
            </p:nvSpPr>
            <p:spPr bwMode="auto">
              <a:xfrm>
                <a:off x="3905251" y="4006850"/>
                <a:ext cx="98425" cy="98425"/>
              </a:xfrm>
              <a:custGeom>
                <a:avLst/>
                <a:gdLst/>
                <a:ahLst/>
                <a:cxnLst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  <a:cxn ang="0">
                    <a:pos x="41" y="20"/>
                  </a:cxn>
                </a:cxnLst>
                <a:rect l="0" t="0" r="r" b="b"/>
                <a:pathLst>
                  <a:path w="41" h="41">
                    <a:moveTo>
                      <a:pt x="41" y="20"/>
                    </a:move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ubicBezTo>
                      <a:pt x="39" y="10"/>
                      <a:pt x="41" y="15"/>
                      <a:pt x="41" y="2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30"/>
              <p:cNvSpPr/>
              <p:nvPr/>
            </p:nvSpPr>
            <p:spPr bwMode="auto">
              <a:xfrm>
                <a:off x="4192588" y="4367213"/>
                <a:ext cx="100013" cy="98425"/>
              </a:xfrm>
              <a:custGeom>
                <a:avLst/>
                <a:gdLst/>
                <a:ahLst/>
                <a:cxnLst>
                  <a:cxn ang="0">
                    <a:pos x="35" y="6"/>
                  </a:cxn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</a:cxnLst>
                <a:rect l="0" t="0" r="r" b="b"/>
                <a:pathLst>
                  <a:path w="41" h="41">
                    <a:moveTo>
                      <a:pt x="35" y="6"/>
                    </a:moveTo>
                    <a:cubicBezTo>
                      <a:pt x="39" y="10"/>
                      <a:pt x="41" y="15"/>
                      <a:pt x="41" y="20"/>
                    </a:cubicBez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31"/>
              <p:cNvSpPr/>
              <p:nvPr/>
            </p:nvSpPr>
            <p:spPr bwMode="auto">
              <a:xfrm>
                <a:off x="4522788" y="4367213"/>
                <a:ext cx="98425" cy="98425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</a:cxnLst>
                <a:rect l="0" t="0" r="r" b="b"/>
                <a:pathLst>
                  <a:path w="41" h="41">
                    <a:moveTo>
                      <a:pt x="0" y="20"/>
                    </a:move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ubicBezTo>
                      <a:pt x="39" y="10"/>
                      <a:pt x="41" y="15"/>
                      <a:pt x="41" y="20"/>
                    </a:cubicBez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Freeform: Shape 32"/>
              <p:cNvSpPr/>
              <p:nvPr/>
            </p:nvSpPr>
            <p:spPr bwMode="auto">
              <a:xfrm>
                <a:off x="5664201" y="3195638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33"/>
              <p:cNvSpPr/>
              <p:nvPr/>
            </p:nvSpPr>
            <p:spPr bwMode="auto">
              <a:xfrm>
                <a:off x="5422901" y="2373313"/>
                <a:ext cx="144463" cy="144462"/>
              </a:xfrm>
              <a:custGeom>
                <a:avLst/>
                <a:gdLst/>
                <a:ahLst/>
                <a:cxnLst>
                  <a:cxn ang="0">
                    <a:pos x="9" y="51"/>
                  </a:cxn>
                  <a:cxn ang="0">
                    <a:pos x="0" y="30"/>
                  </a:cxn>
                  <a:cxn ang="0">
                    <a:pos x="9" y="8"/>
                  </a:cxn>
                  <a:cxn ang="0">
                    <a:pos x="30" y="0"/>
                  </a:cxn>
                  <a:cxn ang="0">
                    <a:pos x="51" y="8"/>
                  </a:cxn>
                  <a:cxn ang="0">
                    <a:pos x="60" y="30"/>
                  </a:cxn>
                  <a:cxn ang="0">
                    <a:pos x="51" y="51"/>
                  </a:cxn>
                  <a:cxn ang="0">
                    <a:pos x="30" y="60"/>
                  </a:cxn>
                  <a:cxn ang="0">
                    <a:pos x="9" y="51"/>
                  </a:cxn>
                </a:cxnLst>
                <a:rect l="0" t="0" r="r" b="b"/>
                <a:pathLst>
                  <a:path w="60" h="60">
                    <a:moveTo>
                      <a:pt x="9" y="51"/>
                    </a:moveTo>
                    <a:cubicBezTo>
                      <a:pt x="3" y="45"/>
                      <a:pt x="0" y="38"/>
                      <a:pt x="0" y="30"/>
                    </a:cubicBezTo>
                    <a:cubicBezTo>
                      <a:pt x="0" y="22"/>
                      <a:pt x="3" y="14"/>
                      <a:pt x="9" y="8"/>
                    </a:cubicBezTo>
                    <a:cubicBezTo>
                      <a:pt x="15" y="3"/>
                      <a:pt x="22" y="0"/>
                      <a:pt x="30" y="0"/>
                    </a:cubicBezTo>
                    <a:cubicBezTo>
                      <a:pt x="38" y="0"/>
                      <a:pt x="45" y="3"/>
                      <a:pt x="51" y="8"/>
                    </a:cubicBezTo>
                    <a:cubicBezTo>
                      <a:pt x="57" y="14"/>
                      <a:pt x="60" y="22"/>
                      <a:pt x="60" y="30"/>
                    </a:cubicBezTo>
                    <a:cubicBezTo>
                      <a:pt x="60" y="38"/>
                      <a:pt x="57" y="45"/>
                      <a:pt x="51" y="51"/>
                    </a:cubicBezTo>
                    <a:cubicBezTo>
                      <a:pt x="45" y="57"/>
                      <a:pt x="38" y="60"/>
                      <a:pt x="30" y="60"/>
                    </a:cubicBezTo>
                    <a:cubicBezTo>
                      <a:pt x="22" y="60"/>
                      <a:pt x="15" y="57"/>
                      <a:pt x="9" y="5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34"/>
              <p:cNvSpPr/>
              <p:nvPr/>
            </p:nvSpPr>
            <p:spPr bwMode="auto">
              <a:xfrm>
                <a:off x="4624388" y="2185988"/>
                <a:ext cx="203200" cy="203200"/>
              </a:xfrm>
              <a:custGeom>
                <a:avLst/>
                <a:gdLst/>
                <a:ahLst/>
                <a:cxnLst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</a:cxnLst>
                <a:rect l="0" t="0" r="r" b="b"/>
                <a:pathLst>
                  <a:path w="84" h="84">
                    <a:moveTo>
                      <a:pt x="72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Freeform: Shape 35"/>
              <p:cNvSpPr/>
              <p:nvPr/>
            </p:nvSpPr>
            <p:spPr bwMode="auto">
              <a:xfrm>
                <a:off x="3937001" y="2338388"/>
                <a:ext cx="203200" cy="203200"/>
              </a:xfrm>
              <a:custGeom>
                <a:avLst/>
                <a:gdLst/>
                <a:ahLst/>
                <a:cxnLst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  <a:cxn ang="0">
                    <a:pos x="84" y="42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ubicBezTo>
                      <a:pt x="80" y="20"/>
                      <a:pt x="84" y="30"/>
                      <a:pt x="84" y="4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36"/>
              <p:cNvSpPr/>
              <p:nvPr/>
            </p:nvSpPr>
            <p:spPr bwMode="auto">
              <a:xfrm>
                <a:off x="3371851" y="2474913"/>
                <a:ext cx="147638" cy="147637"/>
              </a:xfrm>
              <a:custGeom>
                <a:avLst/>
                <a:gdLst/>
                <a:ahLst/>
                <a:cxnLst>
                  <a:cxn ang="0">
                    <a:pos x="9" y="52"/>
                  </a:cxn>
                  <a:cxn ang="0">
                    <a:pos x="0" y="30"/>
                  </a:cxn>
                  <a:cxn ang="0">
                    <a:pos x="9" y="8"/>
                  </a:cxn>
                  <a:cxn ang="0">
                    <a:pos x="31" y="0"/>
                  </a:cxn>
                  <a:cxn ang="0">
                    <a:pos x="52" y="8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</a:cxnLst>
                <a:rect l="0" t="0" r="r" b="b"/>
                <a:pathLst>
                  <a:path w="61" h="61">
                    <a:moveTo>
                      <a:pt x="9" y="52"/>
                    </a:move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8"/>
                    </a:cubicBezTo>
                    <a:cubicBezTo>
                      <a:pt x="15" y="3"/>
                      <a:pt x="22" y="0"/>
                      <a:pt x="31" y="0"/>
                    </a:cubicBezTo>
                    <a:cubicBezTo>
                      <a:pt x="39" y="0"/>
                      <a:pt x="46" y="3"/>
                      <a:pt x="52" y="8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37"/>
              <p:cNvSpPr/>
              <p:nvPr/>
            </p:nvSpPr>
            <p:spPr bwMode="auto">
              <a:xfrm>
                <a:off x="4446588" y="2628900"/>
                <a:ext cx="204788" cy="203200"/>
              </a:xfrm>
              <a:custGeom>
                <a:avLst/>
                <a:gdLst/>
                <a:ahLst/>
                <a:cxnLst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</a:cxnLst>
                <a:rect l="0" t="0" r="r" b="b"/>
                <a:pathLst>
                  <a:path w="84" h="84">
                    <a:moveTo>
                      <a:pt x="12" y="71"/>
                    </a:move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38"/>
              <p:cNvSpPr/>
              <p:nvPr/>
            </p:nvSpPr>
            <p:spPr bwMode="auto">
              <a:xfrm>
                <a:off x="3881438" y="4359275"/>
                <a:ext cx="112713" cy="114300"/>
              </a:xfrm>
              <a:custGeom>
                <a:avLst/>
                <a:gdLst/>
                <a:ahLst/>
                <a:cxnLst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  <a:cxn ang="0">
                    <a:pos x="47" y="23"/>
                  </a:cxn>
                </a:cxnLst>
                <a:rect l="0" t="0" r="r" b="b"/>
                <a:pathLst>
                  <a:path w="47" h="47">
                    <a:moveTo>
                      <a:pt x="47" y="23"/>
                    </a:moveTo>
                    <a:cubicBezTo>
                      <a:pt x="47" y="30"/>
                      <a:pt x="45" y="35"/>
                      <a:pt x="40" y="40"/>
                    </a:cubicBezTo>
                    <a:cubicBezTo>
                      <a:pt x="35" y="45"/>
                      <a:pt x="30" y="47"/>
                      <a:pt x="24" y="47"/>
                    </a:cubicBezTo>
                    <a:cubicBezTo>
                      <a:pt x="17" y="47"/>
                      <a:pt x="11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0" y="0"/>
                      <a:pt x="35" y="2"/>
                      <a:pt x="40" y="6"/>
                    </a:cubicBezTo>
                    <a:cubicBezTo>
                      <a:pt x="45" y="11"/>
                      <a:pt x="47" y="17"/>
                      <a:pt x="47" y="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8" name="Arc 78"/>
            <p:cNvSpPr/>
            <p:nvPr/>
          </p:nvSpPr>
          <p:spPr>
            <a:xfrm>
              <a:off x="6121705" y="1692052"/>
              <a:ext cx="4077806" cy="4077803"/>
            </a:xfrm>
            <a:prstGeom prst="arc">
              <a:avLst>
                <a:gd name="adj1" fmla="val 16200000"/>
                <a:gd name="adj2" fmla="val 5686778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Oval 79"/>
            <p:cNvSpPr/>
            <p:nvPr/>
          </p:nvSpPr>
          <p:spPr>
            <a:xfrm>
              <a:off x="7908839" y="1444037"/>
              <a:ext cx="437851" cy="4378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Oval 80"/>
            <p:cNvSpPr/>
            <p:nvPr/>
          </p:nvSpPr>
          <p:spPr>
            <a:xfrm>
              <a:off x="9247998" y="1956186"/>
              <a:ext cx="437851" cy="43785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Oval 81"/>
            <p:cNvSpPr/>
            <p:nvPr/>
          </p:nvSpPr>
          <p:spPr>
            <a:xfrm>
              <a:off x="9895763" y="2934207"/>
              <a:ext cx="437851" cy="4378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Oval 82"/>
            <p:cNvSpPr/>
            <p:nvPr/>
          </p:nvSpPr>
          <p:spPr>
            <a:xfrm>
              <a:off x="9912424" y="4065364"/>
              <a:ext cx="437851" cy="43785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Oval 83"/>
            <p:cNvSpPr/>
            <p:nvPr/>
          </p:nvSpPr>
          <p:spPr>
            <a:xfrm>
              <a:off x="9123580" y="5131779"/>
              <a:ext cx="437851" cy="43785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Oval 84"/>
            <p:cNvSpPr/>
            <p:nvPr/>
          </p:nvSpPr>
          <p:spPr>
            <a:xfrm>
              <a:off x="7908839" y="5550930"/>
              <a:ext cx="437851" cy="43785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1533918" y="363433"/>
            <a:ext cx="7185146" cy="716067"/>
            <a:chOff x="3653004" y="402712"/>
            <a:chExt cx="7185146" cy="716067"/>
          </a:xfrm>
        </p:grpSpPr>
        <p:sp>
          <p:nvSpPr>
            <p:cNvPr id="81" name="文本框 80"/>
            <p:cNvSpPr txBox="1"/>
            <p:nvPr/>
          </p:nvSpPr>
          <p:spPr>
            <a:xfrm>
              <a:off x="3653004" y="402712"/>
              <a:ext cx="7185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Quartz</a:t>
              </a: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在金融领域的</a:t>
              </a:r>
              <a:r>
                <a:rPr lang="zh-CN" altLang="en-US" sz="28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应用</a:t>
              </a:r>
              <a:endPara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7580" y="1332903"/>
            <a:ext cx="601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说了这么多，胃口吊够了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7381" y="3132167"/>
            <a:ext cx="6569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FF0000"/>
                </a:solidFill>
              </a:rPr>
              <a:t>金融 </a:t>
            </a:r>
            <a:r>
              <a:rPr kumimoji="1" lang="en-US" altLang="zh-CN" sz="4000" b="1" dirty="0" smtClean="0">
                <a:solidFill>
                  <a:srgbClr val="FF0000"/>
                </a:solidFill>
              </a:rPr>
              <a:t>&amp;</a:t>
            </a:r>
            <a:r>
              <a:rPr kumimoji="1" lang="zh-CN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4000" b="1" dirty="0" smtClean="0">
                <a:solidFill>
                  <a:srgbClr val="FF0000"/>
                </a:solidFill>
              </a:rPr>
              <a:t>Quartz</a:t>
            </a:r>
            <a:r>
              <a:rPr kumimoji="1" lang="zh-CN" altLang="en-US" sz="4000" b="1" dirty="0" smtClean="0">
                <a:solidFill>
                  <a:srgbClr val="FF0000"/>
                </a:solidFill>
              </a:rPr>
              <a:t>到底有啥关系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6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1533918" y="363434"/>
            <a:ext cx="7651498" cy="576766"/>
            <a:chOff x="3653004" y="402712"/>
            <a:chExt cx="4885992" cy="716067"/>
          </a:xfrm>
        </p:grpSpPr>
        <p:sp>
          <p:nvSpPr>
            <p:cNvPr id="81" name="文本框 80"/>
            <p:cNvSpPr txBox="1"/>
            <p:nvPr/>
          </p:nvSpPr>
          <p:spPr>
            <a:xfrm>
              <a:off x="3653004" y="402712"/>
              <a:ext cx="3295317" cy="64958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dirty="0" smtClean="0"/>
                <a:t>经典借贷问题</a:t>
              </a:r>
              <a:r>
                <a:rPr lang="en-US" altLang="zh-CN" sz="2800" dirty="0" smtClean="0"/>
                <a:t>——</a:t>
              </a:r>
              <a:r>
                <a:rPr lang="zh-CN" altLang="en-US" sz="2800" dirty="0" smtClean="0"/>
                <a:t>代付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33918" y="124609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代付的含义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1511808" y="1755648"/>
            <a:ext cx="523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字面意思是： 代替我把钱付给其他人的银行卡上</a:t>
            </a:r>
            <a:r>
              <a:rPr kumimoji="1" lang="en-US" altLang="zh-CN" dirty="0" smtClean="0"/>
              <a:t>~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11808" y="2855750"/>
            <a:ext cx="5182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为什么要代替我做这件事情？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国家监管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没有支付牌照不能操作银行卡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每笔交易都有账，手续费挣得飞起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92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1533917" y="363433"/>
            <a:ext cx="7020979" cy="523220"/>
            <a:chOff x="3653004" y="402712"/>
            <a:chExt cx="4885992" cy="849150"/>
          </a:xfrm>
        </p:grpSpPr>
        <p:sp>
          <p:nvSpPr>
            <p:cNvPr id="81" name="文本框 80"/>
            <p:cNvSpPr txBox="1"/>
            <p:nvPr/>
          </p:nvSpPr>
          <p:spPr>
            <a:xfrm>
              <a:off x="3653004" y="402712"/>
              <a:ext cx="3295317" cy="8491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dirty="0"/>
                <a:t>经典借贷问题</a:t>
              </a:r>
              <a:r>
                <a:rPr lang="en-US" altLang="zh-CN" sz="2800" dirty="0"/>
                <a:t>——</a:t>
              </a:r>
              <a:r>
                <a:rPr lang="zh-CN" altLang="en-US" sz="2800" dirty="0"/>
                <a:t>代付</a:t>
              </a:r>
              <a:endPara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235" y="925205"/>
            <a:ext cx="8525478" cy="553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图片 12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128" name="组合 127"/>
          <p:cNvGrpSpPr/>
          <p:nvPr/>
        </p:nvGrpSpPr>
        <p:grpSpPr>
          <a:xfrm>
            <a:off x="1533918" y="363434"/>
            <a:ext cx="5728273" cy="716066"/>
            <a:chOff x="3653004" y="402713"/>
            <a:chExt cx="5728273" cy="716066"/>
          </a:xfrm>
        </p:grpSpPr>
        <p:sp>
          <p:nvSpPr>
            <p:cNvPr id="129" name="文本框 128"/>
            <p:cNvSpPr txBox="1"/>
            <p:nvPr/>
          </p:nvSpPr>
          <p:spPr>
            <a:xfrm>
              <a:off x="3653004" y="402713"/>
              <a:ext cx="5728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经典借贷问题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代付</a:t>
              </a: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11118" y="1148237"/>
            <a:ext cx="984436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可以简单理解成：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每一笔代付都是一笔打款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 smtClean="0"/>
              <a:t>代付成功，用户在支付公司就有一笔账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3.</a:t>
            </a:r>
            <a:r>
              <a:rPr kumimoji="1" lang="zh-CN" altLang="en-US" sz="2400" dirty="0"/>
              <a:t>代付成功，</a:t>
            </a:r>
            <a:r>
              <a:rPr kumimoji="1" lang="zh-CN" altLang="en-US" sz="2400" dirty="0" smtClean="0"/>
              <a:t>用户卡里就会有钱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4.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这笔交易，记账的单位有：贷款人（万达）  第三方支付公司（银联）</a:t>
            </a:r>
            <a:endParaRPr kumimoji="1" lang="en-US" altLang="zh-CN" sz="2400" b="1" dirty="0" smtClean="0">
              <a:solidFill>
                <a:srgbClr val="FF0000"/>
              </a:solidFill>
            </a:endParaRPr>
          </a:p>
          <a:p>
            <a:endParaRPr kumimoji="1" lang="en-US" altLang="zh-CN" sz="2400" b="1" dirty="0">
              <a:solidFill>
                <a:srgbClr val="FF0000"/>
              </a:solidFill>
            </a:endParaRPr>
          </a:p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5.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也就是银联提供的接口，每调用一次，都会发给用户一笔钱</a:t>
            </a:r>
            <a:endParaRPr kumimoji="1" lang="en-US" altLang="zh-CN" sz="2400" b="1" dirty="0" smtClean="0">
              <a:solidFill>
                <a:srgbClr val="FF0000"/>
              </a:solidFill>
            </a:endParaRPr>
          </a:p>
          <a:p>
            <a:endParaRPr kumimoji="1"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1533918" y="363434"/>
            <a:ext cx="7312994" cy="538028"/>
            <a:chOff x="3653004" y="402712"/>
            <a:chExt cx="4885992" cy="954107"/>
          </a:xfrm>
        </p:grpSpPr>
        <p:sp>
          <p:nvSpPr>
            <p:cNvPr id="81" name="文本框 80"/>
            <p:cNvSpPr txBox="1"/>
            <p:nvPr/>
          </p:nvSpPr>
          <p:spPr>
            <a:xfrm>
              <a:off x="3653004" y="402712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经典借贷问题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代付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570" y="990109"/>
            <a:ext cx="4864100" cy="4889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4692" y="1558613"/>
            <a:ext cx="572464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假设以下场景：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）张三没钱花了。想要从万达借</a:t>
            </a:r>
            <a:r>
              <a:rPr kumimoji="1" lang="en-US" altLang="zh-CN" dirty="0" smtClean="0"/>
              <a:t>1000</a:t>
            </a:r>
            <a:r>
              <a:rPr kumimoji="1" lang="zh-CN" altLang="en-US" dirty="0" smtClean="0"/>
              <a:t>块钱花花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）万达在告诉银联，发起一笔代付</a:t>
            </a:r>
            <a:r>
              <a:rPr kumimoji="1" lang="en-US" altLang="zh-CN" dirty="0" smtClean="0"/>
              <a:t>1000</a:t>
            </a:r>
            <a:r>
              <a:rPr kumimoji="1" lang="zh-CN" altLang="en-US" dirty="0" smtClean="0"/>
              <a:t>的请求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）万达的请求超时了。不知道银联是否代付成功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请问！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sz="3600" b="1" dirty="0" smtClean="0">
                <a:solidFill>
                  <a:srgbClr val="FF0000"/>
                </a:solidFill>
              </a:rPr>
              <a:t>各位同学认为怎么办？？？</a:t>
            </a:r>
            <a:endParaRPr kumimoji="1"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91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1533917" y="363433"/>
            <a:ext cx="8001649" cy="610977"/>
            <a:chOff x="3653004" y="402712"/>
            <a:chExt cx="4885992" cy="954107"/>
          </a:xfrm>
        </p:grpSpPr>
        <p:sp>
          <p:nvSpPr>
            <p:cNvPr id="81" name="文本框 80"/>
            <p:cNvSpPr txBox="1"/>
            <p:nvPr/>
          </p:nvSpPr>
          <p:spPr>
            <a:xfrm>
              <a:off x="3653004" y="402712"/>
              <a:ext cx="32953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经典借贷问题</a:t>
              </a: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代付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grpSp>
        <p:nvGrpSpPr>
          <p:cNvPr id="83" name="组合 93"/>
          <p:cNvGrpSpPr/>
          <p:nvPr/>
        </p:nvGrpSpPr>
        <p:grpSpPr>
          <a:xfrm>
            <a:off x="1301665" y="4483315"/>
            <a:ext cx="526679" cy="526678"/>
            <a:chOff x="1225466" y="2786647"/>
            <a:chExt cx="616904" cy="616902"/>
          </a:xfrm>
        </p:grpSpPr>
        <p:sp>
          <p:nvSpPr>
            <p:cNvPr id="84" name="Rectangle: Rounded Corners 180"/>
            <p:cNvSpPr/>
            <p:nvPr/>
          </p:nvSpPr>
          <p:spPr>
            <a:xfrm>
              <a:off x="1225466" y="2786647"/>
              <a:ext cx="616904" cy="6169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Freeform: Shape 181"/>
            <p:cNvSpPr/>
            <p:nvPr/>
          </p:nvSpPr>
          <p:spPr>
            <a:xfrm>
              <a:off x="1388496" y="2941664"/>
              <a:ext cx="306869" cy="306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9313" y="4353"/>
                  </a:moveTo>
                  <a:lnTo>
                    <a:pt x="16178" y="7496"/>
                  </a:lnTo>
                  <a:cubicBezTo>
                    <a:pt x="16034" y="7640"/>
                    <a:pt x="15980" y="7851"/>
                    <a:pt x="16036" y="8047"/>
                  </a:cubicBezTo>
                  <a:lnTo>
                    <a:pt x="18732" y="17470"/>
                  </a:lnTo>
                  <a:cubicBezTo>
                    <a:pt x="18788" y="17666"/>
                    <a:pt x="18734" y="17878"/>
                    <a:pt x="18590" y="18022"/>
                  </a:cubicBezTo>
                  <a:lnTo>
                    <a:pt x="17170" y="19445"/>
                  </a:lnTo>
                  <a:cubicBezTo>
                    <a:pt x="17059" y="19556"/>
                    <a:pt x="16916" y="19609"/>
                    <a:pt x="16775" y="19609"/>
                  </a:cubicBezTo>
                  <a:cubicBezTo>
                    <a:pt x="16581" y="19609"/>
                    <a:pt x="16390" y="19510"/>
                    <a:pt x="16285" y="19322"/>
                  </a:cubicBezTo>
                  <a:lnTo>
                    <a:pt x="12375" y="12317"/>
                  </a:lnTo>
                  <a:cubicBezTo>
                    <a:pt x="12271" y="12129"/>
                    <a:pt x="12079" y="12029"/>
                    <a:pt x="11886" y="12029"/>
                  </a:cubicBezTo>
                  <a:cubicBezTo>
                    <a:pt x="11744" y="12029"/>
                    <a:pt x="11602" y="12083"/>
                    <a:pt x="11491" y="12194"/>
                  </a:cubicBezTo>
                  <a:lnTo>
                    <a:pt x="8519" y="15172"/>
                  </a:lnTo>
                  <a:cubicBezTo>
                    <a:pt x="8388" y="15304"/>
                    <a:pt x="8330" y="15492"/>
                    <a:pt x="8365" y="15674"/>
                  </a:cubicBezTo>
                  <a:lnTo>
                    <a:pt x="8996" y="18989"/>
                  </a:lnTo>
                  <a:cubicBezTo>
                    <a:pt x="9031" y="19171"/>
                    <a:pt x="8973" y="19359"/>
                    <a:pt x="8842" y="19491"/>
                  </a:cubicBezTo>
                  <a:lnTo>
                    <a:pt x="8441" y="19893"/>
                  </a:lnTo>
                  <a:cubicBezTo>
                    <a:pt x="8330" y="20004"/>
                    <a:pt x="8187" y="20058"/>
                    <a:pt x="8046" y="20058"/>
                  </a:cubicBezTo>
                  <a:cubicBezTo>
                    <a:pt x="7852" y="20058"/>
                    <a:pt x="7661" y="19958"/>
                    <a:pt x="7556" y="19770"/>
                  </a:cubicBezTo>
                  <a:lnTo>
                    <a:pt x="5577" y="16226"/>
                  </a:lnTo>
                  <a:cubicBezTo>
                    <a:pt x="5526" y="16136"/>
                    <a:pt x="5452" y="16061"/>
                    <a:pt x="5362" y="16010"/>
                  </a:cubicBezTo>
                  <a:lnTo>
                    <a:pt x="1826" y="14027"/>
                  </a:lnTo>
                  <a:cubicBezTo>
                    <a:pt x="1502" y="13845"/>
                    <a:pt x="1441" y="13403"/>
                    <a:pt x="1703" y="13141"/>
                  </a:cubicBezTo>
                  <a:lnTo>
                    <a:pt x="2105" y="12738"/>
                  </a:lnTo>
                  <a:cubicBezTo>
                    <a:pt x="2211" y="12632"/>
                    <a:pt x="2354" y="12574"/>
                    <a:pt x="2501" y="12574"/>
                  </a:cubicBezTo>
                  <a:cubicBezTo>
                    <a:pt x="2536" y="12574"/>
                    <a:pt x="2571" y="12577"/>
                    <a:pt x="2606" y="12584"/>
                  </a:cubicBezTo>
                  <a:lnTo>
                    <a:pt x="5913" y="13216"/>
                  </a:lnTo>
                  <a:cubicBezTo>
                    <a:pt x="5948" y="13223"/>
                    <a:pt x="5983" y="13226"/>
                    <a:pt x="6018" y="13226"/>
                  </a:cubicBezTo>
                  <a:cubicBezTo>
                    <a:pt x="6165" y="13226"/>
                    <a:pt x="6308" y="13168"/>
                    <a:pt x="6414" y="13062"/>
                  </a:cubicBezTo>
                  <a:lnTo>
                    <a:pt x="9385" y="10083"/>
                  </a:lnTo>
                  <a:cubicBezTo>
                    <a:pt x="9648" y="9820"/>
                    <a:pt x="9587" y="9379"/>
                    <a:pt x="9263" y="9197"/>
                  </a:cubicBezTo>
                  <a:lnTo>
                    <a:pt x="2273" y="5278"/>
                  </a:lnTo>
                  <a:cubicBezTo>
                    <a:pt x="1949" y="5097"/>
                    <a:pt x="1888" y="4655"/>
                    <a:pt x="2150" y="4392"/>
                  </a:cubicBezTo>
                  <a:lnTo>
                    <a:pt x="3571" y="2968"/>
                  </a:lnTo>
                  <a:cubicBezTo>
                    <a:pt x="3677" y="2862"/>
                    <a:pt x="3820" y="2804"/>
                    <a:pt x="3966" y="2804"/>
                  </a:cubicBezTo>
                  <a:cubicBezTo>
                    <a:pt x="4018" y="2804"/>
                    <a:pt x="4070" y="2811"/>
                    <a:pt x="4121" y="2826"/>
                  </a:cubicBezTo>
                  <a:lnTo>
                    <a:pt x="13523" y="5528"/>
                  </a:lnTo>
                  <a:cubicBezTo>
                    <a:pt x="13574" y="5543"/>
                    <a:pt x="13625" y="5550"/>
                    <a:pt x="13677" y="5550"/>
                  </a:cubicBezTo>
                  <a:cubicBezTo>
                    <a:pt x="13823" y="5550"/>
                    <a:pt x="13966" y="5493"/>
                    <a:pt x="14073" y="5386"/>
                  </a:cubicBezTo>
                  <a:lnTo>
                    <a:pt x="17208" y="2243"/>
                  </a:lnTo>
                  <a:cubicBezTo>
                    <a:pt x="17593" y="1857"/>
                    <a:pt x="18321" y="1542"/>
                    <a:pt x="18937" y="1542"/>
                  </a:cubicBezTo>
                  <a:cubicBezTo>
                    <a:pt x="19252" y="1542"/>
                    <a:pt x="19538" y="1624"/>
                    <a:pt x="19734" y="1821"/>
                  </a:cubicBezTo>
                  <a:cubicBezTo>
                    <a:pt x="20316" y="2404"/>
                    <a:pt x="19895" y="3770"/>
                    <a:pt x="19313" y="4353"/>
                  </a:cubicBezTo>
                  <a:cubicBezTo>
                    <a:pt x="19313" y="4353"/>
                    <a:pt x="19313" y="4353"/>
                    <a:pt x="19313" y="4353"/>
                  </a:cubicBezTo>
                  <a:close/>
                  <a:moveTo>
                    <a:pt x="20822" y="731"/>
                  </a:moveTo>
                  <a:cubicBezTo>
                    <a:pt x="20557" y="465"/>
                    <a:pt x="20235" y="268"/>
                    <a:pt x="19866" y="145"/>
                  </a:cubicBezTo>
                  <a:cubicBezTo>
                    <a:pt x="19578" y="49"/>
                    <a:pt x="19266" y="0"/>
                    <a:pt x="18937" y="0"/>
                  </a:cubicBezTo>
                  <a:cubicBezTo>
                    <a:pt x="18441" y="0"/>
                    <a:pt x="17909" y="111"/>
                    <a:pt x="17399" y="322"/>
                  </a:cubicBezTo>
                  <a:cubicBezTo>
                    <a:pt x="16897" y="530"/>
                    <a:pt x="16455" y="817"/>
                    <a:pt x="16120" y="1153"/>
                  </a:cubicBezTo>
                  <a:lnTo>
                    <a:pt x="13392" y="3887"/>
                  </a:lnTo>
                  <a:lnTo>
                    <a:pt x="4545" y="1343"/>
                  </a:lnTo>
                  <a:cubicBezTo>
                    <a:pt x="4357" y="1289"/>
                    <a:pt x="4162" y="1262"/>
                    <a:pt x="3966" y="1262"/>
                  </a:cubicBezTo>
                  <a:cubicBezTo>
                    <a:pt x="3691" y="1262"/>
                    <a:pt x="3423" y="1315"/>
                    <a:pt x="3169" y="1420"/>
                  </a:cubicBezTo>
                  <a:cubicBezTo>
                    <a:pt x="2911" y="1526"/>
                    <a:pt x="2680" y="1680"/>
                    <a:pt x="2482" y="1878"/>
                  </a:cubicBezTo>
                  <a:lnTo>
                    <a:pt x="1062" y="3301"/>
                  </a:lnTo>
                  <a:cubicBezTo>
                    <a:pt x="828" y="3536"/>
                    <a:pt x="650" y="3827"/>
                    <a:pt x="549" y="4142"/>
                  </a:cubicBezTo>
                  <a:cubicBezTo>
                    <a:pt x="452" y="4442"/>
                    <a:pt x="424" y="4765"/>
                    <a:pt x="467" y="5077"/>
                  </a:cubicBezTo>
                  <a:cubicBezTo>
                    <a:pt x="511" y="5389"/>
                    <a:pt x="625" y="5693"/>
                    <a:pt x="799" y="5955"/>
                  </a:cubicBezTo>
                  <a:cubicBezTo>
                    <a:pt x="982" y="6230"/>
                    <a:pt x="1232" y="6462"/>
                    <a:pt x="1522" y="6624"/>
                  </a:cubicBezTo>
                  <a:lnTo>
                    <a:pt x="7382" y="9910"/>
                  </a:lnTo>
                  <a:lnTo>
                    <a:pt x="5692" y="11604"/>
                  </a:lnTo>
                  <a:lnTo>
                    <a:pt x="2894" y="11069"/>
                  </a:lnTo>
                  <a:cubicBezTo>
                    <a:pt x="2765" y="11044"/>
                    <a:pt x="2632" y="11031"/>
                    <a:pt x="2501" y="11031"/>
                  </a:cubicBezTo>
                  <a:cubicBezTo>
                    <a:pt x="2225" y="11031"/>
                    <a:pt x="1956" y="11085"/>
                    <a:pt x="1701" y="11190"/>
                  </a:cubicBezTo>
                  <a:cubicBezTo>
                    <a:pt x="1444" y="11296"/>
                    <a:pt x="1213" y="11450"/>
                    <a:pt x="1017" y="11647"/>
                  </a:cubicBezTo>
                  <a:lnTo>
                    <a:pt x="615" y="12050"/>
                  </a:lnTo>
                  <a:cubicBezTo>
                    <a:pt x="380" y="12285"/>
                    <a:pt x="203" y="12576"/>
                    <a:pt x="101" y="12891"/>
                  </a:cubicBezTo>
                  <a:cubicBezTo>
                    <a:pt x="5" y="13191"/>
                    <a:pt x="-23" y="13513"/>
                    <a:pt x="20" y="13826"/>
                  </a:cubicBezTo>
                  <a:cubicBezTo>
                    <a:pt x="63" y="14138"/>
                    <a:pt x="178" y="14441"/>
                    <a:pt x="352" y="14703"/>
                  </a:cubicBezTo>
                  <a:cubicBezTo>
                    <a:pt x="535" y="14979"/>
                    <a:pt x="785" y="15210"/>
                    <a:pt x="1074" y="15373"/>
                  </a:cubicBezTo>
                  <a:lnTo>
                    <a:pt x="4369" y="17221"/>
                  </a:lnTo>
                  <a:lnTo>
                    <a:pt x="6213" y="20524"/>
                  </a:lnTo>
                  <a:cubicBezTo>
                    <a:pt x="6584" y="21188"/>
                    <a:pt x="7286" y="21600"/>
                    <a:pt x="8046" y="21600"/>
                  </a:cubicBezTo>
                  <a:cubicBezTo>
                    <a:pt x="8606" y="21600"/>
                    <a:pt x="9132" y="21381"/>
                    <a:pt x="9529" y="20984"/>
                  </a:cubicBezTo>
                  <a:lnTo>
                    <a:pt x="9930" y="20581"/>
                  </a:lnTo>
                  <a:cubicBezTo>
                    <a:pt x="10422" y="20088"/>
                    <a:pt x="10638" y="19385"/>
                    <a:pt x="10508" y="18700"/>
                  </a:cubicBezTo>
                  <a:lnTo>
                    <a:pt x="9974" y="15896"/>
                  </a:lnTo>
                  <a:lnTo>
                    <a:pt x="11664" y="14201"/>
                  </a:lnTo>
                  <a:lnTo>
                    <a:pt x="14942" y="20075"/>
                  </a:lnTo>
                  <a:cubicBezTo>
                    <a:pt x="15313" y="20739"/>
                    <a:pt x="16015" y="21152"/>
                    <a:pt x="16775" y="21152"/>
                  </a:cubicBezTo>
                  <a:cubicBezTo>
                    <a:pt x="17335" y="21152"/>
                    <a:pt x="17861" y="20933"/>
                    <a:pt x="18258" y="20536"/>
                  </a:cubicBezTo>
                  <a:lnTo>
                    <a:pt x="19678" y="19113"/>
                  </a:lnTo>
                  <a:cubicBezTo>
                    <a:pt x="20217" y="18572"/>
                    <a:pt x="20422" y="17780"/>
                    <a:pt x="20211" y="17045"/>
                  </a:cubicBezTo>
                  <a:lnTo>
                    <a:pt x="17674" y="8178"/>
                  </a:lnTo>
                  <a:lnTo>
                    <a:pt x="20402" y="5443"/>
                  </a:lnTo>
                  <a:cubicBezTo>
                    <a:pt x="20900" y="4943"/>
                    <a:pt x="21298" y="4185"/>
                    <a:pt x="21464" y="3413"/>
                  </a:cubicBezTo>
                  <a:cubicBezTo>
                    <a:pt x="21559" y="2971"/>
                    <a:pt x="21577" y="2546"/>
                    <a:pt x="21517" y="2149"/>
                  </a:cubicBezTo>
                  <a:cubicBezTo>
                    <a:pt x="21432" y="1592"/>
                    <a:pt x="21192" y="1102"/>
                    <a:pt x="20822" y="731"/>
                  </a:cubicBezTo>
                  <a:cubicBezTo>
                    <a:pt x="20822" y="731"/>
                    <a:pt x="20822" y="731"/>
                    <a:pt x="20822" y="7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6" name="组合 94"/>
          <p:cNvGrpSpPr/>
          <p:nvPr/>
        </p:nvGrpSpPr>
        <p:grpSpPr>
          <a:xfrm>
            <a:off x="1301665" y="2036910"/>
            <a:ext cx="526679" cy="526678"/>
            <a:chOff x="1225466" y="2107672"/>
            <a:chExt cx="616904" cy="616902"/>
          </a:xfrm>
        </p:grpSpPr>
        <p:sp>
          <p:nvSpPr>
            <p:cNvPr id="87" name="Rectangle: Rounded Corners 178"/>
            <p:cNvSpPr/>
            <p:nvPr/>
          </p:nvSpPr>
          <p:spPr>
            <a:xfrm>
              <a:off x="1225466" y="2107672"/>
              <a:ext cx="616904" cy="6169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Freeform: Shape 179"/>
            <p:cNvSpPr/>
            <p:nvPr/>
          </p:nvSpPr>
          <p:spPr>
            <a:xfrm>
              <a:off x="1376521" y="2276901"/>
              <a:ext cx="330820" cy="26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" y="0"/>
                  </a:moveTo>
                  <a:cubicBezTo>
                    <a:pt x="912" y="0"/>
                    <a:pt x="0" y="1122"/>
                    <a:pt x="0" y="2491"/>
                  </a:cubicBezTo>
                  <a:lnTo>
                    <a:pt x="0" y="11634"/>
                  </a:lnTo>
                  <a:cubicBezTo>
                    <a:pt x="0" y="13008"/>
                    <a:pt x="912" y="14134"/>
                    <a:pt x="2024" y="14134"/>
                  </a:cubicBezTo>
                  <a:lnTo>
                    <a:pt x="2024" y="16617"/>
                  </a:lnTo>
                  <a:cubicBezTo>
                    <a:pt x="2024" y="17994"/>
                    <a:pt x="2935" y="19109"/>
                    <a:pt x="4049" y="19109"/>
                  </a:cubicBezTo>
                  <a:lnTo>
                    <a:pt x="4822" y="19109"/>
                  </a:lnTo>
                  <a:cubicBezTo>
                    <a:pt x="5125" y="20540"/>
                    <a:pt x="6166" y="21600"/>
                    <a:pt x="7423" y="21600"/>
                  </a:cubicBezTo>
                  <a:cubicBezTo>
                    <a:pt x="8673" y="21600"/>
                    <a:pt x="9726" y="20540"/>
                    <a:pt x="10030" y="19109"/>
                  </a:cubicBezTo>
                  <a:lnTo>
                    <a:pt x="13594" y="19109"/>
                  </a:lnTo>
                  <a:cubicBezTo>
                    <a:pt x="13897" y="20540"/>
                    <a:pt x="14942" y="21600"/>
                    <a:pt x="16202" y="21600"/>
                  </a:cubicBezTo>
                  <a:cubicBezTo>
                    <a:pt x="17449" y="21600"/>
                    <a:pt x="18498" y="20540"/>
                    <a:pt x="18803" y="19109"/>
                  </a:cubicBezTo>
                  <a:lnTo>
                    <a:pt x="19576" y="19109"/>
                  </a:lnTo>
                  <a:cubicBezTo>
                    <a:pt x="20692" y="19109"/>
                    <a:pt x="21600" y="17994"/>
                    <a:pt x="21600" y="16617"/>
                  </a:cubicBezTo>
                  <a:lnTo>
                    <a:pt x="21600" y="11634"/>
                  </a:lnTo>
                  <a:cubicBezTo>
                    <a:pt x="21600" y="11142"/>
                    <a:pt x="21482" y="10663"/>
                    <a:pt x="21259" y="10248"/>
                  </a:cubicBezTo>
                  <a:lnTo>
                    <a:pt x="18554" y="5265"/>
                  </a:lnTo>
                  <a:cubicBezTo>
                    <a:pt x="18182" y="4566"/>
                    <a:pt x="17557" y="4160"/>
                    <a:pt x="16876" y="4160"/>
                  </a:cubicBezTo>
                  <a:lnTo>
                    <a:pt x="14177" y="4160"/>
                  </a:lnTo>
                  <a:lnTo>
                    <a:pt x="14177" y="2491"/>
                  </a:lnTo>
                  <a:cubicBezTo>
                    <a:pt x="14177" y="1122"/>
                    <a:pt x="13265" y="0"/>
                    <a:pt x="12146" y="0"/>
                  </a:cubicBezTo>
                  <a:lnTo>
                    <a:pt x="2024" y="0"/>
                  </a:lnTo>
                  <a:close/>
                  <a:moveTo>
                    <a:pt x="2024" y="1669"/>
                  </a:moveTo>
                  <a:lnTo>
                    <a:pt x="12146" y="1669"/>
                  </a:lnTo>
                  <a:cubicBezTo>
                    <a:pt x="12524" y="1669"/>
                    <a:pt x="12821" y="2034"/>
                    <a:pt x="12821" y="2491"/>
                  </a:cubicBezTo>
                  <a:lnTo>
                    <a:pt x="12821" y="11634"/>
                  </a:lnTo>
                  <a:cubicBezTo>
                    <a:pt x="12821" y="12090"/>
                    <a:pt x="12524" y="12465"/>
                    <a:pt x="12146" y="12465"/>
                  </a:cubicBezTo>
                  <a:cubicBezTo>
                    <a:pt x="12146" y="12465"/>
                    <a:pt x="2024" y="12465"/>
                    <a:pt x="2024" y="12465"/>
                  </a:cubicBezTo>
                  <a:cubicBezTo>
                    <a:pt x="1649" y="12465"/>
                    <a:pt x="1350" y="12090"/>
                    <a:pt x="1350" y="11634"/>
                  </a:cubicBezTo>
                  <a:lnTo>
                    <a:pt x="1350" y="2491"/>
                  </a:lnTo>
                  <a:cubicBezTo>
                    <a:pt x="1350" y="2034"/>
                    <a:pt x="1649" y="1669"/>
                    <a:pt x="2024" y="1669"/>
                  </a:cubicBezTo>
                  <a:close/>
                  <a:moveTo>
                    <a:pt x="14177" y="5821"/>
                  </a:moveTo>
                  <a:lnTo>
                    <a:pt x="16876" y="5821"/>
                  </a:lnTo>
                  <a:cubicBezTo>
                    <a:pt x="17102" y="5821"/>
                    <a:pt x="17311" y="5958"/>
                    <a:pt x="17440" y="6184"/>
                  </a:cubicBezTo>
                  <a:lnTo>
                    <a:pt x="20132" y="11175"/>
                  </a:lnTo>
                  <a:cubicBezTo>
                    <a:pt x="20206" y="11307"/>
                    <a:pt x="20250" y="11475"/>
                    <a:pt x="20250" y="11634"/>
                  </a:cubicBezTo>
                  <a:cubicBezTo>
                    <a:pt x="20250" y="11634"/>
                    <a:pt x="20250" y="16617"/>
                    <a:pt x="20250" y="16617"/>
                  </a:cubicBezTo>
                  <a:cubicBezTo>
                    <a:pt x="20250" y="17074"/>
                    <a:pt x="19946" y="17448"/>
                    <a:pt x="19576" y="17448"/>
                  </a:cubicBezTo>
                  <a:lnTo>
                    <a:pt x="18803" y="17448"/>
                  </a:lnTo>
                  <a:cubicBezTo>
                    <a:pt x="18498" y="16016"/>
                    <a:pt x="17455" y="14956"/>
                    <a:pt x="16202" y="14956"/>
                  </a:cubicBezTo>
                  <a:cubicBezTo>
                    <a:pt x="14942" y="14956"/>
                    <a:pt x="13897" y="16016"/>
                    <a:pt x="13594" y="17448"/>
                  </a:cubicBezTo>
                  <a:lnTo>
                    <a:pt x="10030" y="17448"/>
                  </a:lnTo>
                  <a:cubicBezTo>
                    <a:pt x="9729" y="16016"/>
                    <a:pt x="8678" y="14956"/>
                    <a:pt x="7423" y="14956"/>
                  </a:cubicBezTo>
                  <a:cubicBezTo>
                    <a:pt x="6166" y="14956"/>
                    <a:pt x="5125" y="16016"/>
                    <a:pt x="4822" y="17448"/>
                  </a:cubicBezTo>
                  <a:lnTo>
                    <a:pt x="4049" y="17448"/>
                  </a:lnTo>
                  <a:cubicBezTo>
                    <a:pt x="3676" y="17448"/>
                    <a:pt x="3374" y="17074"/>
                    <a:pt x="3374" y="16617"/>
                  </a:cubicBezTo>
                  <a:lnTo>
                    <a:pt x="3374" y="14134"/>
                  </a:lnTo>
                  <a:lnTo>
                    <a:pt x="12146" y="14134"/>
                  </a:lnTo>
                  <a:cubicBezTo>
                    <a:pt x="13265" y="14134"/>
                    <a:pt x="14177" y="13008"/>
                    <a:pt x="14177" y="11634"/>
                  </a:cubicBezTo>
                  <a:lnTo>
                    <a:pt x="14177" y="5821"/>
                  </a:lnTo>
                  <a:close/>
                  <a:moveTo>
                    <a:pt x="15553" y="6450"/>
                  </a:moveTo>
                  <a:cubicBezTo>
                    <a:pt x="15182" y="6450"/>
                    <a:pt x="14885" y="6824"/>
                    <a:pt x="14885" y="7281"/>
                  </a:cubicBezTo>
                  <a:lnTo>
                    <a:pt x="14885" y="12263"/>
                  </a:lnTo>
                  <a:cubicBezTo>
                    <a:pt x="14885" y="12721"/>
                    <a:pt x="15182" y="13102"/>
                    <a:pt x="15553" y="13102"/>
                  </a:cubicBezTo>
                  <a:lnTo>
                    <a:pt x="18259" y="13102"/>
                  </a:lnTo>
                  <a:cubicBezTo>
                    <a:pt x="18629" y="13102"/>
                    <a:pt x="18934" y="12721"/>
                    <a:pt x="18934" y="12263"/>
                  </a:cubicBezTo>
                  <a:lnTo>
                    <a:pt x="18934" y="11022"/>
                  </a:lnTo>
                  <a:cubicBezTo>
                    <a:pt x="18934" y="10857"/>
                    <a:pt x="18888" y="10694"/>
                    <a:pt x="18816" y="10554"/>
                  </a:cubicBezTo>
                  <a:cubicBezTo>
                    <a:pt x="18816" y="10554"/>
                    <a:pt x="16798" y="6829"/>
                    <a:pt x="16798" y="6829"/>
                  </a:cubicBezTo>
                  <a:cubicBezTo>
                    <a:pt x="16673" y="6592"/>
                    <a:pt x="16460" y="6450"/>
                    <a:pt x="16234" y="6450"/>
                  </a:cubicBezTo>
                  <a:lnTo>
                    <a:pt x="15553" y="6450"/>
                  </a:lnTo>
                  <a:close/>
                  <a:moveTo>
                    <a:pt x="15553" y="7281"/>
                  </a:moveTo>
                  <a:lnTo>
                    <a:pt x="16234" y="7281"/>
                  </a:lnTo>
                  <a:lnTo>
                    <a:pt x="18259" y="11022"/>
                  </a:lnTo>
                  <a:cubicBezTo>
                    <a:pt x="18259" y="11022"/>
                    <a:pt x="18259" y="12263"/>
                    <a:pt x="18259" y="12263"/>
                  </a:cubicBezTo>
                  <a:lnTo>
                    <a:pt x="15553" y="12263"/>
                  </a:lnTo>
                  <a:lnTo>
                    <a:pt x="15553" y="7281"/>
                  </a:lnTo>
                  <a:close/>
                  <a:moveTo>
                    <a:pt x="7423" y="16617"/>
                  </a:moveTo>
                  <a:cubicBezTo>
                    <a:pt x="8167" y="16617"/>
                    <a:pt x="8772" y="17365"/>
                    <a:pt x="8772" y="18278"/>
                  </a:cubicBezTo>
                  <a:cubicBezTo>
                    <a:pt x="8772" y="19191"/>
                    <a:pt x="8167" y="19939"/>
                    <a:pt x="7423" y="19939"/>
                  </a:cubicBezTo>
                  <a:cubicBezTo>
                    <a:pt x="6677" y="19939"/>
                    <a:pt x="6073" y="19191"/>
                    <a:pt x="6073" y="18278"/>
                  </a:cubicBezTo>
                  <a:cubicBezTo>
                    <a:pt x="6073" y="17365"/>
                    <a:pt x="6677" y="16617"/>
                    <a:pt x="7423" y="16617"/>
                  </a:cubicBezTo>
                  <a:close/>
                  <a:moveTo>
                    <a:pt x="16202" y="16617"/>
                  </a:moveTo>
                  <a:cubicBezTo>
                    <a:pt x="16943" y="16617"/>
                    <a:pt x="17551" y="17365"/>
                    <a:pt x="17551" y="18278"/>
                  </a:cubicBezTo>
                  <a:cubicBezTo>
                    <a:pt x="17551" y="19191"/>
                    <a:pt x="16943" y="19939"/>
                    <a:pt x="16202" y="19939"/>
                  </a:cubicBezTo>
                  <a:cubicBezTo>
                    <a:pt x="15454" y="19939"/>
                    <a:pt x="14852" y="19191"/>
                    <a:pt x="14852" y="18278"/>
                  </a:cubicBezTo>
                  <a:cubicBezTo>
                    <a:pt x="14852" y="17365"/>
                    <a:pt x="15454" y="16617"/>
                    <a:pt x="16202" y="1661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6" name="组合 96"/>
          <p:cNvGrpSpPr/>
          <p:nvPr/>
        </p:nvGrpSpPr>
        <p:grpSpPr>
          <a:xfrm>
            <a:off x="1952721" y="1616649"/>
            <a:ext cx="9640342" cy="1643527"/>
            <a:chOff x="7476666" y="2987959"/>
            <a:chExt cx="5144362" cy="1945396"/>
          </a:xfrm>
        </p:grpSpPr>
        <p:sp>
          <p:nvSpPr>
            <p:cNvPr id="100" name="矩形 99"/>
            <p:cNvSpPr/>
            <p:nvPr/>
          </p:nvSpPr>
          <p:spPr>
            <a:xfrm>
              <a:off x="7483989" y="3732519"/>
              <a:ext cx="4701254" cy="29514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7476666" y="2987959"/>
              <a:ext cx="5144362" cy="194539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银联代付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1000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成功，但是万达认为代付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1000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失败了！</a:t>
              </a:r>
              <a:endParaRPr lang="en-US" altLang="zh-CN" sz="2000" b="1" dirty="0" smtClean="0">
                <a:solidFill>
                  <a:srgbClr val="FF0000"/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b="1" dirty="0" smtClean="0"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b="1" dirty="0" smtClean="0">
                  <a:latin typeface="+mn-ea"/>
                </a:rPr>
                <a:t>万达没有得到</a:t>
              </a:r>
              <a:r>
                <a:rPr lang="en-US" altLang="zh-CN" sz="1600" b="1" dirty="0" smtClean="0">
                  <a:latin typeface="+mn-ea"/>
                </a:rPr>
                <a:t>response</a:t>
              </a:r>
              <a:r>
                <a:rPr lang="zh-CN" altLang="en-US" sz="1600" b="1" dirty="0" smtClean="0">
                  <a:latin typeface="+mn-ea"/>
                </a:rPr>
                <a:t>，就认为接口调用失败。再次调用接口，重新发起代扣</a:t>
              </a:r>
              <a:r>
                <a:rPr lang="en-US" altLang="zh-CN" sz="1600" b="1" dirty="0" smtClean="0">
                  <a:latin typeface="+mn-ea"/>
                </a:rPr>
                <a:t>1000</a:t>
              </a:r>
              <a:r>
                <a:rPr lang="zh-CN" altLang="en-US" sz="1600" b="1" dirty="0" smtClean="0">
                  <a:latin typeface="+mn-ea"/>
                </a:rPr>
                <a:t>的请求。</a:t>
              </a:r>
              <a:endParaRPr lang="en-US" altLang="zh-CN" sz="1600" b="1" dirty="0" smtClean="0"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b="1" dirty="0"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b="1" dirty="0" smtClean="0">
                  <a:latin typeface="+mn-ea"/>
                </a:rPr>
                <a:t>张三多得到</a:t>
              </a:r>
              <a:r>
                <a:rPr lang="en-US" altLang="zh-CN" sz="1600" b="1" dirty="0" smtClean="0">
                  <a:latin typeface="+mn-ea"/>
                </a:rPr>
                <a:t>1000</a:t>
              </a:r>
              <a:r>
                <a:rPr lang="zh-CN" altLang="en-US" sz="1600" b="1" dirty="0" smtClean="0">
                  <a:latin typeface="+mn-ea"/>
                </a:rPr>
                <a:t>块钱，因为第一次代付的</a:t>
              </a:r>
              <a:r>
                <a:rPr lang="en-US" altLang="zh-CN" sz="1600" b="1" dirty="0" smtClean="0">
                  <a:latin typeface="+mn-ea"/>
                </a:rPr>
                <a:t>1000</a:t>
              </a:r>
              <a:r>
                <a:rPr lang="zh-CN" altLang="en-US" sz="1600" b="1" dirty="0" smtClean="0">
                  <a:latin typeface="+mn-ea"/>
                </a:rPr>
                <a:t>，万达的账上没有记录，那么他就没办法去要张三还钱！</a:t>
              </a: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89" name="组合 96"/>
          <p:cNvGrpSpPr/>
          <p:nvPr/>
        </p:nvGrpSpPr>
        <p:grpSpPr>
          <a:xfrm>
            <a:off x="1952721" y="3924890"/>
            <a:ext cx="9640342" cy="1643527"/>
            <a:chOff x="7476666" y="2987959"/>
            <a:chExt cx="5144362" cy="1945396"/>
          </a:xfrm>
        </p:grpSpPr>
        <p:sp>
          <p:nvSpPr>
            <p:cNvPr id="90" name="矩形 89"/>
            <p:cNvSpPr/>
            <p:nvPr/>
          </p:nvSpPr>
          <p:spPr>
            <a:xfrm>
              <a:off x="7483989" y="3732519"/>
              <a:ext cx="4701254" cy="29514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7476666" y="2987959"/>
              <a:ext cx="5144362" cy="194539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银联代付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1000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失败了，万达认为代付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1000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成功了！</a:t>
              </a:r>
              <a:endParaRPr lang="en-US" altLang="zh-CN" sz="2000" b="1" dirty="0" smtClean="0">
                <a:solidFill>
                  <a:srgbClr val="FF0000"/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b="1" dirty="0" smtClean="0"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b="1" dirty="0" smtClean="0">
                  <a:latin typeface="+mn-ea"/>
                </a:rPr>
                <a:t>张三借了</a:t>
              </a:r>
              <a:r>
                <a:rPr lang="en-US" altLang="zh-CN" sz="1600" b="1" dirty="0" smtClean="0">
                  <a:latin typeface="+mn-ea"/>
                </a:rPr>
                <a:t>1000</a:t>
              </a:r>
              <a:r>
                <a:rPr lang="zh-CN" altLang="en-US" sz="1600" b="1" dirty="0" smtClean="0">
                  <a:latin typeface="+mn-ea"/>
                </a:rPr>
                <a:t>块钱。</a:t>
              </a:r>
              <a:endParaRPr lang="en-US" altLang="zh-CN" sz="1600" b="1" dirty="0" smtClean="0"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600" b="1" dirty="0"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b="1" dirty="0" smtClean="0">
                  <a:latin typeface="+mn-ea"/>
                </a:rPr>
                <a:t>但是没到账，打电话给</a:t>
              </a:r>
              <a:r>
                <a:rPr lang="en-US" altLang="zh-CN" sz="1600" b="1" dirty="0" smtClean="0">
                  <a:latin typeface="+mn-ea"/>
                </a:rPr>
                <a:t>12315</a:t>
              </a:r>
              <a:r>
                <a:rPr lang="zh-CN" altLang="en-US" sz="1600" b="1" dirty="0" smtClean="0">
                  <a:latin typeface="+mn-ea"/>
                </a:rPr>
                <a:t>，马上就能叫你万达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+mn-ea"/>
                </a:rPr>
                <a:t>停业整改</a:t>
              </a:r>
              <a:r>
                <a:rPr lang="zh-CN" altLang="en-US" sz="1600" b="1" dirty="0" smtClean="0">
                  <a:latin typeface="+mn-ea"/>
                </a:rPr>
                <a:t>。（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+mn-ea"/>
                </a:rPr>
                <a:t>前面说到过金融的严重性</a:t>
              </a:r>
              <a:r>
                <a:rPr lang="zh-CN" altLang="en-US" sz="1600" b="1" dirty="0" smtClean="0">
                  <a:latin typeface="+mn-ea"/>
                </a:rPr>
                <a:t>）</a:t>
              </a:r>
              <a:endParaRPr lang="zh-CN" altLang="en-US" sz="16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02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1533917" y="411707"/>
            <a:ext cx="8558773" cy="646331"/>
            <a:chOff x="3653004" y="402712"/>
            <a:chExt cx="4885992" cy="1181973"/>
          </a:xfrm>
        </p:grpSpPr>
        <p:sp>
          <p:nvSpPr>
            <p:cNvPr id="81" name="文本框 80"/>
            <p:cNvSpPr txBox="1"/>
            <p:nvPr/>
          </p:nvSpPr>
          <p:spPr>
            <a:xfrm>
              <a:off x="3653004" y="402712"/>
              <a:ext cx="3295317" cy="118197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kumimoji="1" lang="zh-CN" altLang="en-US" sz="3600" b="1" dirty="0">
                  <a:solidFill>
                    <a:srgbClr val="FF0000"/>
                  </a:solidFill>
                </a:rPr>
                <a:t>划重点</a:t>
              </a:r>
              <a:r>
                <a:rPr kumimoji="1" lang="zh-CN" altLang="en-US" sz="3600" b="1" dirty="0" smtClean="0">
                  <a:solidFill>
                    <a:srgbClr val="FF0000"/>
                  </a:solidFill>
                </a:rPr>
                <a:t>！</a:t>
              </a:r>
              <a:r>
                <a:rPr kumimoji="1" lang="zh-CN" altLang="en-US" sz="3600" b="1" dirty="0">
                  <a:solidFill>
                    <a:srgbClr val="FF0000"/>
                  </a:solidFill>
                </a:rPr>
                <a:t>划重点</a:t>
              </a:r>
              <a:r>
                <a:rPr kumimoji="1" lang="zh-CN" altLang="en-US" sz="3600" b="1" dirty="0" smtClean="0">
                  <a:solidFill>
                    <a:srgbClr val="FF0000"/>
                  </a:solidFill>
                </a:rPr>
                <a:t>！</a:t>
              </a:r>
              <a:r>
                <a:rPr kumimoji="1" lang="zh-CN" altLang="en-US" sz="3600" b="1" dirty="0">
                  <a:solidFill>
                    <a:srgbClr val="FF0000"/>
                  </a:solidFill>
                </a:rPr>
                <a:t>划重点</a:t>
              </a:r>
              <a:r>
                <a:rPr kumimoji="1" lang="zh-CN" altLang="en-US" sz="3600" b="1" dirty="0" smtClean="0">
                  <a:solidFill>
                    <a:srgbClr val="FF0000"/>
                  </a:solidFill>
                </a:rPr>
                <a:t>！</a:t>
              </a:r>
              <a:endParaRPr lang="zh-CN" altLang="en-US" sz="3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grpSp>
        <p:nvGrpSpPr>
          <p:cNvPr id="83" name="组合 93"/>
          <p:cNvGrpSpPr/>
          <p:nvPr/>
        </p:nvGrpSpPr>
        <p:grpSpPr>
          <a:xfrm>
            <a:off x="1147778" y="3216461"/>
            <a:ext cx="526679" cy="526678"/>
            <a:chOff x="1225466" y="2786647"/>
            <a:chExt cx="616904" cy="616902"/>
          </a:xfrm>
        </p:grpSpPr>
        <p:sp>
          <p:nvSpPr>
            <p:cNvPr id="84" name="Rectangle: Rounded Corners 180"/>
            <p:cNvSpPr/>
            <p:nvPr/>
          </p:nvSpPr>
          <p:spPr>
            <a:xfrm>
              <a:off x="1225466" y="2786647"/>
              <a:ext cx="616904" cy="616902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Freeform: Shape 181"/>
            <p:cNvSpPr/>
            <p:nvPr/>
          </p:nvSpPr>
          <p:spPr>
            <a:xfrm>
              <a:off x="1388496" y="2941664"/>
              <a:ext cx="306869" cy="306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9313" y="4353"/>
                  </a:moveTo>
                  <a:lnTo>
                    <a:pt x="16178" y="7496"/>
                  </a:lnTo>
                  <a:cubicBezTo>
                    <a:pt x="16034" y="7640"/>
                    <a:pt x="15980" y="7851"/>
                    <a:pt x="16036" y="8047"/>
                  </a:cubicBezTo>
                  <a:lnTo>
                    <a:pt x="18732" y="17470"/>
                  </a:lnTo>
                  <a:cubicBezTo>
                    <a:pt x="18788" y="17666"/>
                    <a:pt x="18734" y="17878"/>
                    <a:pt x="18590" y="18022"/>
                  </a:cubicBezTo>
                  <a:lnTo>
                    <a:pt x="17170" y="19445"/>
                  </a:lnTo>
                  <a:cubicBezTo>
                    <a:pt x="17059" y="19556"/>
                    <a:pt x="16916" y="19609"/>
                    <a:pt x="16775" y="19609"/>
                  </a:cubicBezTo>
                  <a:cubicBezTo>
                    <a:pt x="16581" y="19609"/>
                    <a:pt x="16390" y="19510"/>
                    <a:pt x="16285" y="19322"/>
                  </a:cubicBezTo>
                  <a:lnTo>
                    <a:pt x="12375" y="12317"/>
                  </a:lnTo>
                  <a:cubicBezTo>
                    <a:pt x="12271" y="12129"/>
                    <a:pt x="12079" y="12029"/>
                    <a:pt x="11886" y="12029"/>
                  </a:cubicBezTo>
                  <a:cubicBezTo>
                    <a:pt x="11744" y="12029"/>
                    <a:pt x="11602" y="12083"/>
                    <a:pt x="11491" y="12194"/>
                  </a:cubicBezTo>
                  <a:lnTo>
                    <a:pt x="8519" y="15172"/>
                  </a:lnTo>
                  <a:cubicBezTo>
                    <a:pt x="8388" y="15304"/>
                    <a:pt x="8330" y="15492"/>
                    <a:pt x="8365" y="15674"/>
                  </a:cubicBezTo>
                  <a:lnTo>
                    <a:pt x="8996" y="18989"/>
                  </a:lnTo>
                  <a:cubicBezTo>
                    <a:pt x="9031" y="19171"/>
                    <a:pt x="8973" y="19359"/>
                    <a:pt x="8842" y="19491"/>
                  </a:cubicBezTo>
                  <a:lnTo>
                    <a:pt x="8441" y="19893"/>
                  </a:lnTo>
                  <a:cubicBezTo>
                    <a:pt x="8330" y="20004"/>
                    <a:pt x="8187" y="20058"/>
                    <a:pt x="8046" y="20058"/>
                  </a:cubicBezTo>
                  <a:cubicBezTo>
                    <a:pt x="7852" y="20058"/>
                    <a:pt x="7661" y="19958"/>
                    <a:pt x="7556" y="19770"/>
                  </a:cubicBezTo>
                  <a:lnTo>
                    <a:pt x="5577" y="16226"/>
                  </a:lnTo>
                  <a:cubicBezTo>
                    <a:pt x="5526" y="16136"/>
                    <a:pt x="5452" y="16061"/>
                    <a:pt x="5362" y="16010"/>
                  </a:cubicBezTo>
                  <a:lnTo>
                    <a:pt x="1826" y="14027"/>
                  </a:lnTo>
                  <a:cubicBezTo>
                    <a:pt x="1502" y="13845"/>
                    <a:pt x="1441" y="13403"/>
                    <a:pt x="1703" y="13141"/>
                  </a:cubicBezTo>
                  <a:lnTo>
                    <a:pt x="2105" y="12738"/>
                  </a:lnTo>
                  <a:cubicBezTo>
                    <a:pt x="2211" y="12632"/>
                    <a:pt x="2354" y="12574"/>
                    <a:pt x="2501" y="12574"/>
                  </a:cubicBezTo>
                  <a:cubicBezTo>
                    <a:pt x="2536" y="12574"/>
                    <a:pt x="2571" y="12577"/>
                    <a:pt x="2606" y="12584"/>
                  </a:cubicBezTo>
                  <a:lnTo>
                    <a:pt x="5913" y="13216"/>
                  </a:lnTo>
                  <a:cubicBezTo>
                    <a:pt x="5948" y="13223"/>
                    <a:pt x="5983" y="13226"/>
                    <a:pt x="6018" y="13226"/>
                  </a:cubicBezTo>
                  <a:cubicBezTo>
                    <a:pt x="6165" y="13226"/>
                    <a:pt x="6308" y="13168"/>
                    <a:pt x="6414" y="13062"/>
                  </a:cubicBezTo>
                  <a:lnTo>
                    <a:pt x="9385" y="10083"/>
                  </a:lnTo>
                  <a:cubicBezTo>
                    <a:pt x="9648" y="9820"/>
                    <a:pt x="9587" y="9379"/>
                    <a:pt x="9263" y="9197"/>
                  </a:cubicBezTo>
                  <a:lnTo>
                    <a:pt x="2273" y="5278"/>
                  </a:lnTo>
                  <a:cubicBezTo>
                    <a:pt x="1949" y="5097"/>
                    <a:pt x="1888" y="4655"/>
                    <a:pt x="2150" y="4392"/>
                  </a:cubicBezTo>
                  <a:lnTo>
                    <a:pt x="3571" y="2968"/>
                  </a:lnTo>
                  <a:cubicBezTo>
                    <a:pt x="3677" y="2862"/>
                    <a:pt x="3820" y="2804"/>
                    <a:pt x="3966" y="2804"/>
                  </a:cubicBezTo>
                  <a:cubicBezTo>
                    <a:pt x="4018" y="2804"/>
                    <a:pt x="4070" y="2811"/>
                    <a:pt x="4121" y="2826"/>
                  </a:cubicBezTo>
                  <a:lnTo>
                    <a:pt x="13523" y="5528"/>
                  </a:lnTo>
                  <a:cubicBezTo>
                    <a:pt x="13574" y="5543"/>
                    <a:pt x="13625" y="5550"/>
                    <a:pt x="13677" y="5550"/>
                  </a:cubicBezTo>
                  <a:cubicBezTo>
                    <a:pt x="13823" y="5550"/>
                    <a:pt x="13966" y="5493"/>
                    <a:pt x="14073" y="5386"/>
                  </a:cubicBezTo>
                  <a:lnTo>
                    <a:pt x="17208" y="2243"/>
                  </a:lnTo>
                  <a:cubicBezTo>
                    <a:pt x="17593" y="1857"/>
                    <a:pt x="18321" y="1542"/>
                    <a:pt x="18937" y="1542"/>
                  </a:cubicBezTo>
                  <a:cubicBezTo>
                    <a:pt x="19252" y="1542"/>
                    <a:pt x="19538" y="1624"/>
                    <a:pt x="19734" y="1821"/>
                  </a:cubicBezTo>
                  <a:cubicBezTo>
                    <a:pt x="20316" y="2404"/>
                    <a:pt x="19895" y="3770"/>
                    <a:pt x="19313" y="4353"/>
                  </a:cubicBezTo>
                  <a:cubicBezTo>
                    <a:pt x="19313" y="4353"/>
                    <a:pt x="19313" y="4353"/>
                    <a:pt x="19313" y="4353"/>
                  </a:cubicBezTo>
                  <a:close/>
                  <a:moveTo>
                    <a:pt x="20822" y="731"/>
                  </a:moveTo>
                  <a:cubicBezTo>
                    <a:pt x="20557" y="465"/>
                    <a:pt x="20235" y="268"/>
                    <a:pt x="19866" y="145"/>
                  </a:cubicBezTo>
                  <a:cubicBezTo>
                    <a:pt x="19578" y="49"/>
                    <a:pt x="19266" y="0"/>
                    <a:pt x="18937" y="0"/>
                  </a:cubicBezTo>
                  <a:cubicBezTo>
                    <a:pt x="18441" y="0"/>
                    <a:pt x="17909" y="111"/>
                    <a:pt x="17399" y="322"/>
                  </a:cubicBezTo>
                  <a:cubicBezTo>
                    <a:pt x="16897" y="530"/>
                    <a:pt x="16455" y="817"/>
                    <a:pt x="16120" y="1153"/>
                  </a:cubicBezTo>
                  <a:lnTo>
                    <a:pt x="13392" y="3887"/>
                  </a:lnTo>
                  <a:lnTo>
                    <a:pt x="4545" y="1343"/>
                  </a:lnTo>
                  <a:cubicBezTo>
                    <a:pt x="4357" y="1289"/>
                    <a:pt x="4162" y="1262"/>
                    <a:pt x="3966" y="1262"/>
                  </a:cubicBezTo>
                  <a:cubicBezTo>
                    <a:pt x="3691" y="1262"/>
                    <a:pt x="3423" y="1315"/>
                    <a:pt x="3169" y="1420"/>
                  </a:cubicBezTo>
                  <a:cubicBezTo>
                    <a:pt x="2911" y="1526"/>
                    <a:pt x="2680" y="1680"/>
                    <a:pt x="2482" y="1878"/>
                  </a:cubicBezTo>
                  <a:lnTo>
                    <a:pt x="1062" y="3301"/>
                  </a:lnTo>
                  <a:cubicBezTo>
                    <a:pt x="828" y="3536"/>
                    <a:pt x="650" y="3827"/>
                    <a:pt x="549" y="4142"/>
                  </a:cubicBezTo>
                  <a:cubicBezTo>
                    <a:pt x="452" y="4442"/>
                    <a:pt x="424" y="4765"/>
                    <a:pt x="467" y="5077"/>
                  </a:cubicBezTo>
                  <a:cubicBezTo>
                    <a:pt x="511" y="5389"/>
                    <a:pt x="625" y="5693"/>
                    <a:pt x="799" y="5955"/>
                  </a:cubicBezTo>
                  <a:cubicBezTo>
                    <a:pt x="982" y="6230"/>
                    <a:pt x="1232" y="6462"/>
                    <a:pt x="1522" y="6624"/>
                  </a:cubicBezTo>
                  <a:lnTo>
                    <a:pt x="7382" y="9910"/>
                  </a:lnTo>
                  <a:lnTo>
                    <a:pt x="5692" y="11604"/>
                  </a:lnTo>
                  <a:lnTo>
                    <a:pt x="2894" y="11069"/>
                  </a:lnTo>
                  <a:cubicBezTo>
                    <a:pt x="2765" y="11044"/>
                    <a:pt x="2632" y="11031"/>
                    <a:pt x="2501" y="11031"/>
                  </a:cubicBezTo>
                  <a:cubicBezTo>
                    <a:pt x="2225" y="11031"/>
                    <a:pt x="1956" y="11085"/>
                    <a:pt x="1701" y="11190"/>
                  </a:cubicBezTo>
                  <a:cubicBezTo>
                    <a:pt x="1444" y="11296"/>
                    <a:pt x="1213" y="11450"/>
                    <a:pt x="1017" y="11647"/>
                  </a:cubicBezTo>
                  <a:lnTo>
                    <a:pt x="615" y="12050"/>
                  </a:lnTo>
                  <a:cubicBezTo>
                    <a:pt x="380" y="12285"/>
                    <a:pt x="203" y="12576"/>
                    <a:pt x="101" y="12891"/>
                  </a:cubicBezTo>
                  <a:cubicBezTo>
                    <a:pt x="5" y="13191"/>
                    <a:pt x="-23" y="13513"/>
                    <a:pt x="20" y="13826"/>
                  </a:cubicBezTo>
                  <a:cubicBezTo>
                    <a:pt x="63" y="14138"/>
                    <a:pt x="178" y="14441"/>
                    <a:pt x="352" y="14703"/>
                  </a:cubicBezTo>
                  <a:cubicBezTo>
                    <a:pt x="535" y="14979"/>
                    <a:pt x="785" y="15210"/>
                    <a:pt x="1074" y="15373"/>
                  </a:cubicBezTo>
                  <a:lnTo>
                    <a:pt x="4369" y="17221"/>
                  </a:lnTo>
                  <a:lnTo>
                    <a:pt x="6213" y="20524"/>
                  </a:lnTo>
                  <a:cubicBezTo>
                    <a:pt x="6584" y="21188"/>
                    <a:pt x="7286" y="21600"/>
                    <a:pt x="8046" y="21600"/>
                  </a:cubicBezTo>
                  <a:cubicBezTo>
                    <a:pt x="8606" y="21600"/>
                    <a:pt x="9132" y="21381"/>
                    <a:pt x="9529" y="20984"/>
                  </a:cubicBezTo>
                  <a:lnTo>
                    <a:pt x="9930" y="20581"/>
                  </a:lnTo>
                  <a:cubicBezTo>
                    <a:pt x="10422" y="20088"/>
                    <a:pt x="10638" y="19385"/>
                    <a:pt x="10508" y="18700"/>
                  </a:cubicBezTo>
                  <a:lnTo>
                    <a:pt x="9974" y="15896"/>
                  </a:lnTo>
                  <a:lnTo>
                    <a:pt x="11664" y="14201"/>
                  </a:lnTo>
                  <a:lnTo>
                    <a:pt x="14942" y="20075"/>
                  </a:lnTo>
                  <a:cubicBezTo>
                    <a:pt x="15313" y="20739"/>
                    <a:pt x="16015" y="21152"/>
                    <a:pt x="16775" y="21152"/>
                  </a:cubicBezTo>
                  <a:cubicBezTo>
                    <a:pt x="17335" y="21152"/>
                    <a:pt x="17861" y="20933"/>
                    <a:pt x="18258" y="20536"/>
                  </a:cubicBezTo>
                  <a:lnTo>
                    <a:pt x="19678" y="19113"/>
                  </a:lnTo>
                  <a:cubicBezTo>
                    <a:pt x="20217" y="18572"/>
                    <a:pt x="20422" y="17780"/>
                    <a:pt x="20211" y="17045"/>
                  </a:cubicBezTo>
                  <a:lnTo>
                    <a:pt x="17674" y="8178"/>
                  </a:lnTo>
                  <a:lnTo>
                    <a:pt x="20402" y="5443"/>
                  </a:lnTo>
                  <a:cubicBezTo>
                    <a:pt x="20900" y="4943"/>
                    <a:pt x="21298" y="4185"/>
                    <a:pt x="21464" y="3413"/>
                  </a:cubicBezTo>
                  <a:cubicBezTo>
                    <a:pt x="21559" y="2971"/>
                    <a:pt x="21577" y="2546"/>
                    <a:pt x="21517" y="2149"/>
                  </a:cubicBezTo>
                  <a:cubicBezTo>
                    <a:pt x="21432" y="1592"/>
                    <a:pt x="21192" y="1102"/>
                    <a:pt x="20822" y="731"/>
                  </a:cubicBezTo>
                  <a:cubicBezTo>
                    <a:pt x="20822" y="731"/>
                    <a:pt x="20822" y="731"/>
                    <a:pt x="20822" y="73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6" name="组合 94"/>
          <p:cNvGrpSpPr/>
          <p:nvPr/>
        </p:nvGrpSpPr>
        <p:grpSpPr>
          <a:xfrm>
            <a:off x="1308505" y="1493596"/>
            <a:ext cx="526679" cy="526678"/>
            <a:chOff x="1225466" y="2107672"/>
            <a:chExt cx="616904" cy="616902"/>
          </a:xfrm>
        </p:grpSpPr>
        <p:sp>
          <p:nvSpPr>
            <p:cNvPr id="87" name="Rectangle: Rounded Corners 178"/>
            <p:cNvSpPr/>
            <p:nvPr/>
          </p:nvSpPr>
          <p:spPr>
            <a:xfrm>
              <a:off x="1225466" y="2107672"/>
              <a:ext cx="616904" cy="616902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Freeform: Shape 179"/>
            <p:cNvSpPr/>
            <p:nvPr/>
          </p:nvSpPr>
          <p:spPr>
            <a:xfrm>
              <a:off x="1376521" y="2276901"/>
              <a:ext cx="330820" cy="268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" y="0"/>
                  </a:moveTo>
                  <a:cubicBezTo>
                    <a:pt x="912" y="0"/>
                    <a:pt x="0" y="1122"/>
                    <a:pt x="0" y="2491"/>
                  </a:cubicBezTo>
                  <a:lnTo>
                    <a:pt x="0" y="11634"/>
                  </a:lnTo>
                  <a:cubicBezTo>
                    <a:pt x="0" y="13008"/>
                    <a:pt x="912" y="14134"/>
                    <a:pt x="2024" y="14134"/>
                  </a:cubicBezTo>
                  <a:lnTo>
                    <a:pt x="2024" y="16617"/>
                  </a:lnTo>
                  <a:cubicBezTo>
                    <a:pt x="2024" y="17994"/>
                    <a:pt x="2935" y="19109"/>
                    <a:pt x="4049" y="19109"/>
                  </a:cubicBezTo>
                  <a:lnTo>
                    <a:pt x="4822" y="19109"/>
                  </a:lnTo>
                  <a:cubicBezTo>
                    <a:pt x="5125" y="20540"/>
                    <a:pt x="6166" y="21600"/>
                    <a:pt x="7423" y="21600"/>
                  </a:cubicBezTo>
                  <a:cubicBezTo>
                    <a:pt x="8673" y="21600"/>
                    <a:pt x="9726" y="20540"/>
                    <a:pt x="10030" y="19109"/>
                  </a:cubicBezTo>
                  <a:lnTo>
                    <a:pt x="13594" y="19109"/>
                  </a:lnTo>
                  <a:cubicBezTo>
                    <a:pt x="13897" y="20540"/>
                    <a:pt x="14942" y="21600"/>
                    <a:pt x="16202" y="21600"/>
                  </a:cubicBezTo>
                  <a:cubicBezTo>
                    <a:pt x="17449" y="21600"/>
                    <a:pt x="18498" y="20540"/>
                    <a:pt x="18803" y="19109"/>
                  </a:cubicBezTo>
                  <a:lnTo>
                    <a:pt x="19576" y="19109"/>
                  </a:lnTo>
                  <a:cubicBezTo>
                    <a:pt x="20692" y="19109"/>
                    <a:pt x="21600" y="17994"/>
                    <a:pt x="21600" y="16617"/>
                  </a:cubicBezTo>
                  <a:lnTo>
                    <a:pt x="21600" y="11634"/>
                  </a:lnTo>
                  <a:cubicBezTo>
                    <a:pt x="21600" y="11142"/>
                    <a:pt x="21482" y="10663"/>
                    <a:pt x="21259" y="10248"/>
                  </a:cubicBezTo>
                  <a:lnTo>
                    <a:pt x="18554" y="5265"/>
                  </a:lnTo>
                  <a:cubicBezTo>
                    <a:pt x="18182" y="4566"/>
                    <a:pt x="17557" y="4160"/>
                    <a:pt x="16876" y="4160"/>
                  </a:cubicBezTo>
                  <a:lnTo>
                    <a:pt x="14177" y="4160"/>
                  </a:lnTo>
                  <a:lnTo>
                    <a:pt x="14177" y="2491"/>
                  </a:lnTo>
                  <a:cubicBezTo>
                    <a:pt x="14177" y="1122"/>
                    <a:pt x="13265" y="0"/>
                    <a:pt x="12146" y="0"/>
                  </a:cubicBezTo>
                  <a:lnTo>
                    <a:pt x="2024" y="0"/>
                  </a:lnTo>
                  <a:close/>
                  <a:moveTo>
                    <a:pt x="2024" y="1669"/>
                  </a:moveTo>
                  <a:lnTo>
                    <a:pt x="12146" y="1669"/>
                  </a:lnTo>
                  <a:cubicBezTo>
                    <a:pt x="12524" y="1669"/>
                    <a:pt x="12821" y="2034"/>
                    <a:pt x="12821" y="2491"/>
                  </a:cubicBezTo>
                  <a:lnTo>
                    <a:pt x="12821" y="11634"/>
                  </a:lnTo>
                  <a:cubicBezTo>
                    <a:pt x="12821" y="12090"/>
                    <a:pt x="12524" y="12465"/>
                    <a:pt x="12146" y="12465"/>
                  </a:cubicBezTo>
                  <a:cubicBezTo>
                    <a:pt x="12146" y="12465"/>
                    <a:pt x="2024" y="12465"/>
                    <a:pt x="2024" y="12465"/>
                  </a:cubicBezTo>
                  <a:cubicBezTo>
                    <a:pt x="1649" y="12465"/>
                    <a:pt x="1350" y="12090"/>
                    <a:pt x="1350" y="11634"/>
                  </a:cubicBezTo>
                  <a:lnTo>
                    <a:pt x="1350" y="2491"/>
                  </a:lnTo>
                  <a:cubicBezTo>
                    <a:pt x="1350" y="2034"/>
                    <a:pt x="1649" y="1669"/>
                    <a:pt x="2024" y="1669"/>
                  </a:cubicBezTo>
                  <a:close/>
                  <a:moveTo>
                    <a:pt x="14177" y="5821"/>
                  </a:moveTo>
                  <a:lnTo>
                    <a:pt x="16876" y="5821"/>
                  </a:lnTo>
                  <a:cubicBezTo>
                    <a:pt x="17102" y="5821"/>
                    <a:pt x="17311" y="5958"/>
                    <a:pt x="17440" y="6184"/>
                  </a:cubicBezTo>
                  <a:lnTo>
                    <a:pt x="20132" y="11175"/>
                  </a:lnTo>
                  <a:cubicBezTo>
                    <a:pt x="20206" y="11307"/>
                    <a:pt x="20250" y="11475"/>
                    <a:pt x="20250" y="11634"/>
                  </a:cubicBezTo>
                  <a:cubicBezTo>
                    <a:pt x="20250" y="11634"/>
                    <a:pt x="20250" y="16617"/>
                    <a:pt x="20250" y="16617"/>
                  </a:cubicBezTo>
                  <a:cubicBezTo>
                    <a:pt x="20250" y="17074"/>
                    <a:pt x="19946" y="17448"/>
                    <a:pt x="19576" y="17448"/>
                  </a:cubicBezTo>
                  <a:lnTo>
                    <a:pt x="18803" y="17448"/>
                  </a:lnTo>
                  <a:cubicBezTo>
                    <a:pt x="18498" y="16016"/>
                    <a:pt x="17455" y="14956"/>
                    <a:pt x="16202" y="14956"/>
                  </a:cubicBezTo>
                  <a:cubicBezTo>
                    <a:pt x="14942" y="14956"/>
                    <a:pt x="13897" y="16016"/>
                    <a:pt x="13594" y="17448"/>
                  </a:cubicBezTo>
                  <a:lnTo>
                    <a:pt x="10030" y="17448"/>
                  </a:lnTo>
                  <a:cubicBezTo>
                    <a:pt x="9729" y="16016"/>
                    <a:pt x="8678" y="14956"/>
                    <a:pt x="7423" y="14956"/>
                  </a:cubicBezTo>
                  <a:cubicBezTo>
                    <a:pt x="6166" y="14956"/>
                    <a:pt x="5125" y="16016"/>
                    <a:pt x="4822" y="17448"/>
                  </a:cubicBezTo>
                  <a:lnTo>
                    <a:pt x="4049" y="17448"/>
                  </a:lnTo>
                  <a:cubicBezTo>
                    <a:pt x="3676" y="17448"/>
                    <a:pt x="3374" y="17074"/>
                    <a:pt x="3374" y="16617"/>
                  </a:cubicBezTo>
                  <a:lnTo>
                    <a:pt x="3374" y="14134"/>
                  </a:lnTo>
                  <a:lnTo>
                    <a:pt x="12146" y="14134"/>
                  </a:lnTo>
                  <a:cubicBezTo>
                    <a:pt x="13265" y="14134"/>
                    <a:pt x="14177" y="13008"/>
                    <a:pt x="14177" y="11634"/>
                  </a:cubicBezTo>
                  <a:lnTo>
                    <a:pt x="14177" y="5821"/>
                  </a:lnTo>
                  <a:close/>
                  <a:moveTo>
                    <a:pt x="15553" y="6450"/>
                  </a:moveTo>
                  <a:cubicBezTo>
                    <a:pt x="15182" y="6450"/>
                    <a:pt x="14885" y="6824"/>
                    <a:pt x="14885" y="7281"/>
                  </a:cubicBezTo>
                  <a:lnTo>
                    <a:pt x="14885" y="12263"/>
                  </a:lnTo>
                  <a:cubicBezTo>
                    <a:pt x="14885" y="12721"/>
                    <a:pt x="15182" y="13102"/>
                    <a:pt x="15553" y="13102"/>
                  </a:cubicBezTo>
                  <a:lnTo>
                    <a:pt x="18259" y="13102"/>
                  </a:lnTo>
                  <a:cubicBezTo>
                    <a:pt x="18629" y="13102"/>
                    <a:pt x="18934" y="12721"/>
                    <a:pt x="18934" y="12263"/>
                  </a:cubicBezTo>
                  <a:lnTo>
                    <a:pt x="18934" y="11022"/>
                  </a:lnTo>
                  <a:cubicBezTo>
                    <a:pt x="18934" y="10857"/>
                    <a:pt x="18888" y="10694"/>
                    <a:pt x="18816" y="10554"/>
                  </a:cubicBezTo>
                  <a:cubicBezTo>
                    <a:pt x="18816" y="10554"/>
                    <a:pt x="16798" y="6829"/>
                    <a:pt x="16798" y="6829"/>
                  </a:cubicBezTo>
                  <a:cubicBezTo>
                    <a:pt x="16673" y="6592"/>
                    <a:pt x="16460" y="6450"/>
                    <a:pt x="16234" y="6450"/>
                  </a:cubicBezTo>
                  <a:lnTo>
                    <a:pt x="15553" y="6450"/>
                  </a:lnTo>
                  <a:close/>
                  <a:moveTo>
                    <a:pt x="15553" y="7281"/>
                  </a:moveTo>
                  <a:lnTo>
                    <a:pt x="16234" y="7281"/>
                  </a:lnTo>
                  <a:lnTo>
                    <a:pt x="18259" y="11022"/>
                  </a:lnTo>
                  <a:cubicBezTo>
                    <a:pt x="18259" y="11022"/>
                    <a:pt x="18259" y="12263"/>
                    <a:pt x="18259" y="12263"/>
                  </a:cubicBezTo>
                  <a:lnTo>
                    <a:pt x="15553" y="12263"/>
                  </a:lnTo>
                  <a:lnTo>
                    <a:pt x="15553" y="7281"/>
                  </a:lnTo>
                  <a:close/>
                  <a:moveTo>
                    <a:pt x="7423" y="16617"/>
                  </a:moveTo>
                  <a:cubicBezTo>
                    <a:pt x="8167" y="16617"/>
                    <a:pt x="8772" y="17365"/>
                    <a:pt x="8772" y="18278"/>
                  </a:cubicBezTo>
                  <a:cubicBezTo>
                    <a:pt x="8772" y="19191"/>
                    <a:pt x="8167" y="19939"/>
                    <a:pt x="7423" y="19939"/>
                  </a:cubicBezTo>
                  <a:cubicBezTo>
                    <a:pt x="6677" y="19939"/>
                    <a:pt x="6073" y="19191"/>
                    <a:pt x="6073" y="18278"/>
                  </a:cubicBezTo>
                  <a:cubicBezTo>
                    <a:pt x="6073" y="17365"/>
                    <a:pt x="6677" y="16617"/>
                    <a:pt x="7423" y="16617"/>
                  </a:cubicBezTo>
                  <a:close/>
                  <a:moveTo>
                    <a:pt x="16202" y="16617"/>
                  </a:moveTo>
                  <a:cubicBezTo>
                    <a:pt x="16943" y="16617"/>
                    <a:pt x="17551" y="17365"/>
                    <a:pt x="17551" y="18278"/>
                  </a:cubicBezTo>
                  <a:cubicBezTo>
                    <a:pt x="17551" y="19191"/>
                    <a:pt x="16943" y="19939"/>
                    <a:pt x="16202" y="19939"/>
                  </a:cubicBezTo>
                  <a:cubicBezTo>
                    <a:pt x="15454" y="19939"/>
                    <a:pt x="14852" y="19191"/>
                    <a:pt x="14852" y="18278"/>
                  </a:cubicBezTo>
                  <a:cubicBezTo>
                    <a:pt x="14852" y="17365"/>
                    <a:pt x="15454" y="16617"/>
                    <a:pt x="16202" y="1661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6" name="组合 96"/>
          <p:cNvGrpSpPr/>
          <p:nvPr/>
        </p:nvGrpSpPr>
        <p:grpSpPr>
          <a:xfrm>
            <a:off x="1966444" y="1471493"/>
            <a:ext cx="5144362" cy="497957"/>
            <a:chOff x="7483989" y="3594649"/>
            <a:chExt cx="5144362" cy="497957"/>
          </a:xfrm>
        </p:grpSpPr>
        <p:sp>
          <p:nvSpPr>
            <p:cNvPr id="100" name="矩形 99"/>
            <p:cNvSpPr/>
            <p:nvPr/>
          </p:nvSpPr>
          <p:spPr>
            <a:xfrm>
              <a:off x="7483989" y="3732519"/>
              <a:ext cx="4701254" cy="29514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7483989" y="3594649"/>
              <a:ext cx="5144362" cy="49795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zh-CN" altLang="en-US" sz="2400" b="1" dirty="0" smtClean="0">
                  <a:latin typeface="+mn-ea"/>
                </a:rPr>
                <a:t>腾讯面试题</a:t>
              </a:r>
              <a:r>
                <a:rPr lang="en-US" altLang="zh-CN" sz="2400" b="1" dirty="0" smtClean="0">
                  <a:latin typeface="+mn-ea"/>
                </a:rPr>
                <a:t>——</a:t>
              </a:r>
              <a:r>
                <a:rPr lang="zh-CN" altLang="en-US" sz="2400" b="1" dirty="0" smtClean="0">
                  <a:latin typeface="+mn-ea"/>
                </a:rPr>
                <a:t>接口的幂等性</a:t>
              </a:r>
              <a:endParaRPr lang="zh-CN" altLang="en-US" sz="2400" b="1" dirty="0">
                <a:latin typeface="+mn-ea"/>
              </a:endParaRPr>
            </a:p>
          </p:txBody>
        </p:sp>
      </p:grpSp>
      <p:grpSp>
        <p:nvGrpSpPr>
          <p:cNvPr id="102" name="组合 99"/>
          <p:cNvGrpSpPr/>
          <p:nvPr/>
        </p:nvGrpSpPr>
        <p:grpSpPr>
          <a:xfrm>
            <a:off x="1850906" y="2541560"/>
            <a:ext cx="8241784" cy="2012859"/>
            <a:chOff x="7411291" y="3353922"/>
            <a:chExt cx="4773952" cy="2656716"/>
          </a:xfrm>
        </p:grpSpPr>
        <p:sp>
          <p:nvSpPr>
            <p:cNvPr id="103" name="矩形 102"/>
            <p:cNvSpPr/>
            <p:nvPr/>
          </p:nvSpPr>
          <p:spPr>
            <a:xfrm>
              <a:off x="7483989" y="3732519"/>
              <a:ext cx="4701254" cy="29514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7411291" y="3353922"/>
              <a:ext cx="4369014" cy="265671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1600" b="1" dirty="0" smtClean="0">
                  <a:latin typeface="+mn-ea"/>
                </a:rPr>
                <a:t>PS</a:t>
              </a:r>
              <a:r>
                <a:rPr lang="zh-CN" altLang="en-US" sz="1600" b="1" dirty="0" smtClean="0">
                  <a:latin typeface="+mn-ea"/>
                </a:rPr>
                <a:t>：曾经无双老师去腾讯面试，号称自己会</a:t>
              </a:r>
              <a:r>
                <a:rPr lang="en-US" altLang="zh-CN" sz="1600" b="1" dirty="0" err="1" smtClean="0">
                  <a:latin typeface="+mn-ea"/>
                </a:rPr>
                <a:t>SpringMVC</a:t>
              </a:r>
              <a:r>
                <a:rPr lang="zh-CN" altLang="en-US" sz="1600" b="1" dirty="0" smtClean="0">
                  <a:latin typeface="+mn-ea"/>
                </a:rPr>
                <a:t>，能给前端提供</a:t>
              </a:r>
              <a:r>
                <a:rPr lang="en-US" altLang="zh-CN" sz="1600" b="1" dirty="0" smtClean="0">
                  <a:latin typeface="+mn-ea"/>
                </a:rPr>
                <a:t>Restful</a:t>
              </a:r>
            </a:p>
            <a:p>
              <a:pPr algn="just">
                <a:lnSpc>
                  <a:spcPct val="120000"/>
                </a:lnSpc>
              </a:pPr>
              <a:endParaRPr lang="en-US" altLang="zh-CN" sz="1600" b="1" dirty="0" smtClean="0"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600" b="1" dirty="0" smtClean="0">
                  <a:latin typeface="+mn-ea"/>
                </a:rPr>
                <a:t>接口，面试官立刻问到：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</a:rPr>
                <a:t>接口的幂等性怎么做？？？</a:t>
              </a:r>
              <a:endParaRPr lang="en-US" altLang="zh-CN" sz="2400" b="1" dirty="0" smtClean="0">
                <a:solidFill>
                  <a:srgbClr val="FF0000"/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2400" b="1" dirty="0" smtClean="0">
                <a:solidFill>
                  <a:srgbClr val="FF0000"/>
                </a:solidFill>
                <a:latin typeface="+mn-ea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</a:rPr>
                <a:t>无双老师立刻怂了，啥玩意叫幂等性？</a:t>
              </a:r>
              <a:endParaRPr lang="en-US" altLang="zh-CN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7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1533918" y="363433"/>
            <a:ext cx="4885992" cy="716067"/>
            <a:chOff x="3653004" y="402712"/>
            <a:chExt cx="4885992" cy="716067"/>
          </a:xfrm>
        </p:grpSpPr>
        <p:sp>
          <p:nvSpPr>
            <p:cNvPr id="81" name="文本框 80"/>
            <p:cNvSpPr txBox="1"/>
            <p:nvPr/>
          </p:nvSpPr>
          <p:spPr>
            <a:xfrm>
              <a:off x="3653004" y="402712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kumimoji="1" lang="zh-CN" altLang="en-US" sz="2800" dirty="0" smtClean="0"/>
                <a:t>幂等性实战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sp>
        <p:nvSpPr>
          <p:cNvPr id="100" name="矩形 99"/>
          <p:cNvSpPr/>
          <p:nvPr/>
        </p:nvSpPr>
        <p:spPr>
          <a:xfrm>
            <a:off x="1957308" y="1674616"/>
            <a:ext cx="7283540" cy="25591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45199"/>
              </p:ext>
            </p:extLst>
          </p:nvPr>
        </p:nvGraphicFramePr>
        <p:xfrm>
          <a:off x="1533918" y="1249781"/>
          <a:ext cx="8815931" cy="1215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698"/>
                <a:gridCol w="1975104"/>
                <a:gridCol w="943163"/>
                <a:gridCol w="1469322"/>
                <a:gridCol w="1469322"/>
                <a:gridCol w="1469322"/>
              </a:tblGrid>
              <a:tr h="0"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万达借款信息表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借款流水号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银联交易流水号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身份证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借款金额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借款时间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借款状态</a:t>
                      </a:r>
                      <a:endParaRPr lang="zh-CN" altLang="en-US" dirty="0"/>
                    </a:p>
                  </a:txBody>
                  <a:tcPr/>
                </a:tc>
              </a:tr>
              <a:tr h="48390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resp_id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id_card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money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add_time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status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2109708" y="1827016"/>
            <a:ext cx="7283540" cy="25591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668739"/>
              </p:ext>
            </p:extLst>
          </p:nvPr>
        </p:nvGraphicFramePr>
        <p:xfrm>
          <a:off x="1533918" y="3918484"/>
          <a:ext cx="8815931" cy="1215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890"/>
                <a:gridCol w="1804416"/>
                <a:gridCol w="1101659"/>
                <a:gridCol w="1469322"/>
                <a:gridCol w="1469322"/>
                <a:gridCol w="1469322"/>
              </a:tblGrid>
              <a:tr h="0"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银联代付信息表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代付流水号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代付请求流水号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身份证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借款金额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借款时间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代付状态</a:t>
                      </a:r>
                      <a:endParaRPr lang="zh-CN" altLang="en-US" dirty="0"/>
                    </a:p>
                  </a:txBody>
                  <a:tcPr/>
                </a:tc>
              </a:tr>
              <a:tr h="48390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req_rid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id_card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money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add_time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status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直线箭头连接符 10"/>
          <p:cNvCxnSpPr/>
          <p:nvPr/>
        </p:nvCxnSpPr>
        <p:spPr>
          <a:xfrm>
            <a:off x="1888888" y="2371747"/>
            <a:ext cx="1780904" cy="1846685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H="1">
            <a:off x="2109708" y="2366691"/>
            <a:ext cx="1352820" cy="1943785"/>
          </a:xfrm>
          <a:prstGeom prst="straightConnector1">
            <a:avLst/>
          </a:prstGeom>
          <a:ln w="1079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949952" y="2617610"/>
            <a:ext cx="512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status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-1</a:t>
            </a:r>
            <a:r>
              <a:rPr lang="zh-CN" altLang="en-US" dirty="0" smtClean="0"/>
              <a:t> 失败 </a:t>
            </a:r>
            <a:r>
              <a:rPr lang="en-US" altLang="zh-CN" dirty="0" smtClean="0"/>
              <a:t>0</a:t>
            </a:r>
            <a:r>
              <a:rPr lang="zh-CN" altLang="en-US" dirty="0" smtClean="0"/>
              <a:t>未处理 </a:t>
            </a:r>
            <a:r>
              <a:rPr lang="en-US" altLang="zh-CN" dirty="0" smtClean="0"/>
              <a:t>1</a:t>
            </a:r>
            <a:r>
              <a:rPr lang="zh-CN" altLang="en-US" dirty="0" smtClean="0"/>
              <a:t>成功 </a:t>
            </a:r>
            <a:r>
              <a:rPr lang="en-US" altLang="zh-CN" dirty="0" smtClean="0"/>
              <a:t>2</a:t>
            </a:r>
            <a:r>
              <a:rPr lang="zh-CN" altLang="en-US" dirty="0" smtClean="0"/>
              <a:t>处理中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20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4221150" y="1868787"/>
            <a:ext cx="3749699" cy="3841152"/>
            <a:chOff x="4220972" y="1452310"/>
            <a:chExt cx="3749699" cy="3841152"/>
          </a:xfrm>
        </p:grpSpPr>
        <p:sp>
          <p:nvSpPr>
            <p:cNvPr id="20" name="Freeform: Shape 25"/>
            <p:cNvSpPr/>
            <p:nvPr/>
          </p:nvSpPr>
          <p:spPr bwMode="auto">
            <a:xfrm>
              <a:off x="4960574" y="3038872"/>
              <a:ext cx="294250" cy="811176"/>
            </a:xfrm>
            <a:custGeom>
              <a:avLst/>
              <a:gdLst/>
              <a:ahLst/>
              <a:cxnLst>
                <a:cxn ang="0">
                  <a:pos x="103" y="285"/>
                </a:cxn>
                <a:cxn ang="0">
                  <a:pos x="46" y="0"/>
                </a:cxn>
                <a:cxn ang="0">
                  <a:pos x="12" y="106"/>
                </a:cxn>
                <a:cxn ang="0">
                  <a:pos x="20" y="214"/>
                </a:cxn>
                <a:cxn ang="0">
                  <a:pos x="20" y="214"/>
                </a:cxn>
                <a:cxn ang="0">
                  <a:pos x="20" y="214"/>
                </a:cxn>
                <a:cxn ang="0">
                  <a:pos x="103" y="285"/>
                </a:cxn>
              </a:cxnLst>
              <a:rect l="0" t="0" r="r" b="b"/>
              <a:pathLst>
                <a:path w="103" h="285">
                  <a:moveTo>
                    <a:pt x="103" y="285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0" y="143"/>
                    <a:pt x="4" y="182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37" y="246"/>
                    <a:pt x="66" y="273"/>
                    <a:pt x="103" y="28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26"/>
            <p:cNvSpPr/>
            <p:nvPr/>
          </p:nvSpPr>
          <p:spPr bwMode="auto">
            <a:xfrm>
              <a:off x="5421831" y="4052842"/>
              <a:ext cx="815153" cy="274369"/>
            </a:xfrm>
            <a:custGeom>
              <a:avLst/>
              <a:gdLst/>
              <a:ahLst/>
              <a:cxnLst>
                <a:cxn ang="0">
                  <a:pos x="288" y="34"/>
                </a:cxn>
                <a:cxn ang="0">
                  <a:pos x="0" y="0"/>
                </a:cxn>
                <a:cxn ang="0">
                  <a:pos x="90" y="66"/>
                </a:cxn>
                <a:cxn ang="0">
                  <a:pos x="195" y="91"/>
                </a:cxn>
                <a:cxn ang="0">
                  <a:pos x="195" y="91"/>
                </a:cxn>
                <a:cxn ang="0">
                  <a:pos x="195" y="91"/>
                </a:cxn>
                <a:cxn ang="0">
                  <a:pos x="288" y="34"/>
                </a:cxn>
              </a:cxnLst>
              <a:rect l="0" t="0" r="r" b="b"/>
              <a:pathLst>
                <a:path w="288" h="97">
                  <a:moveTo>
                    <a:pt x="288" y="3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121" y="89"/>
                    <a:pt x="160" y="97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195" y="91"/>
                    <a:pt x="195" y="91"/>
                    <a:pt x="195" y="91"/>
                  </a:cubicBezTo>
                  <a:cubicBezTo>
                    <a:pt x="231" y="85"/>
                    <a:pt x="265" y="66"/>
                    <a:pt x="288" y="34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27"/>
            <p:cNvSpPr/>
            <p:nvPr/>
          </p:nvSpPr>
          <p:spPr bwMode="auto">
            <a:xfrm>
              <a:off x="6487492" y="3309263"/>
              <a:ext cx="429446" cy="743579"/>
            </a:xfrm>
            <a:custGeom>
              <a:avLst/>
              <a:gdLst/>
              <a:ahLst/>
              <a:cxnLst>
                <a:cxn ang="0">
                  <a:pos x="121" y="0"/>
                </a:cxn>
                <a:cxn ang="0">
                  <a:pos x="0" y="263"/>
                </a:cxn>
                <a:cxn ang="0">
                  <a:pos x="89" y="198"/>
                </a:cxn>
                <a:cxn ang="0">
                  <a:pos x="146" y="106"/>
                </a:cxn>
                <a:cxn ang="0">
                  <a:pos x="146" y="106"/>
                </a:cxn>
                <a:cxn ang="0">
                  <a:pos x="146" y="106"/>
                </a:cxn>
                <a:cxn ang="0">
                  <a:pos x="121" y="0"/>
                </a:cxn>
              </a:cxnLst>
              <a:rect l="0" t="0" r="r" b="b"/>
              <a:pathLst>
                <a:path w="152" h="263">
                  <a:moveTo>
                    <a:pt x="121" y="0"/>
                  </a:moveTo>
                  <a:cubicBezTo>
                    <a:pt x="0" y="263"/>
                    <a:pt x="0" y="263"/>
                    <a:pt x="0" y="263"/>
                  </a:cubicBezTo>
                  <a:cubicBezTo>
                    <a:pt x="89" y="198"/>
                    <a:pt x="89" y="198"/>
                    <a:pt x="89" y="198"/>
                  </a:cubicBezTo>
                  <a:cubicBezTo>
                    <a:pt x="121" y="175"/>
                    <a:pt x="140" y="142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52" y="70"/>
                    <a:pt x="144" y="32"/>
                    <a:pt x="12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8"/>
            <p:cNvSpPr/>
            <p:nvPr/>
          </p:nvSpPr>
          <p:spPr bwMode="auto">
            <a:xfrm>
              <a:off x="6209147" y="2450372"/>
              <a:ext cx="604406" cy="58850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214" y="208"/>
                </a:cxn>
                <a:cxn ang="0">
                  <a:pos x="179" y="103"/>
                </a:cxn>
                <a:cxn ang="0">
                  <a:pos x="109" y="20"/>
                </a:cxn>
                <a:cxn ang="0">
                  <a:pos x="109" y="20"/>
                </a:cxn>
                <a:cxn ang="0">
                  <a:pos x="109" y="20"/>
                </a:cxn>
                <a:cxn ang="0">
                  <a:pos x="0" y="12"/>
                </a:cxn>
              </a:cxnLst>
              <a:rect l="0" t="0" r="r" b="b"/>
              <a:pathLst>
                <a:path w="214" h="208">
                  <a:moveTo>
                    <a:pt x="0" y="12"/>
                  </a:moveTo>
                  <a:cubicBezTo>
                    <a:pt x="214" y="208"/>
                    <a:pt x="214" y="208"/>
                    <a:pt x="214" y="208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67" y="66"/>
                    <a:pt x="141" y="37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76" y="4"/>
                    <a:pt x="38" y="0"/>
                    <a:pt x="0" y="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29"/>
            <p:cNvSpPr/>
            <p:nvPr/>
          </p:nvSpPr>
          <p:spPr bwMode="auto">
            <a:xfrm>
              <a:off x="5234941" y="2418562"/>
              <a:ext cx="719721" cy="401613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253" y="0"/>
                </a:cxn>
                <a:cxn ang="0">
                  <a:pos x="142" y="0"/>
                </a:cxn>
                <a:cxn ang="0">
                  <a:pos x="42" y="41"/>
                </a:cxn>
                <a:cxn ang="0">
                  <a:pos x="42" y="41"/>
                </a:cxn>
                <a:cxn ang="0">
                  <a:pos x="42" y="41"/>
                </a:cxn>
                <a:cxn ang="0">
                  <a:pos x="0" y="142"/>
                </a:cxn>
              </a:cxnLst>
              <a:rect l="0" t="0" r="r" b="b"/>
              <a:pathLst>
                <a:path w="253" h="142">
                  <a:moveTo>
                    <a:pt x="0" y="142"/>
                  </a:moveTo>
                  <a:cubicBezTo>
                    <a:pt x="253" y="0"/>
                    <a:pt x="253" y="0"/>
                    <a:pt x="25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03" y="0"/>
                    <a:pt x="67" y="16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16" y="67"/>
                    <a:pt x="0" y="102"/>
                    <a:pt x="0" y="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30"/>
            <p:cNvSpPr/>
            <p:nvPr/>
          </p:nvSpPr>
          <p:spPr bwMode="auto">
            <a:xfrm>
              <a:off x="4912857" y="2227696"/>
              <a:ext cx="2079632" cy="1980222"/>
            </a:xfrm>
            <a:custGeom>
              <a:avLst/>
              <a:gdLst/>
              <a:ahLst/>
              <a:cxnLst>
                <a:cxn ang="0">
                  <a:pos x="100" y="498"/>
                </a:cxn>
                <a:cxn ang="0">
                  <a:pos x="0" y="190"/>
                </a:cxn>
                <a:cxn ang="0">
                  <a:pos x="262" y="0"/>
                </a:cxn>
                <a:cxn ang="0">
                  <a:pos x="523" y="190"/>
                </a:cxn>
                <a:cxn ang="0">
                  <a:pos x="423" y="498"/>
                </a:cxn>
                <a:cxn ang="0">
                  <a:pos x="100" y="498"/>
                </a:cxn>
              </a:cxnLst>
              <a:rect l="0" t="0" r="r" b="b"/>
              <a:pathLst>
                <a:path w="523" h="498">
                  <a:moveTo>
                    <a:pt x="100" y="498"/>
                  </a:moveTo>
                  <a:lnTo>
                    <a:pt x="0" y="190"/>
                  </a:lnTo>
                  <a:lnTo>
                    <a:pt x="262" y="0"/>
                  </a:lnTo>
                  <a:lnTo>
                    <a:pt x="523" y="190"/>
                  </a:lnTo>
                  <a:lnTo>
                    <a:pt x="423" y="498"/>
                  </a:lnTo>
                  <a:lnTo>
                    <a:pt x="100" y="49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31"/>
            <p:cNvSpPr/>
            <p:nvPr/>
          </p:nvSpPr>
          <p:spPr bwMode="auto">
            <a:xfrm>
              <a:off x="4415812" y="1901637"/>
              <a:ext cx="1065661" cy="1745618"/>
            </a:xfrm>
            <a:custGeom>
              <a:avLst/>
              <a:gdLst/>
              <a:ahLst/>
              <a:cxnLst>
                <a:cxn ang="0">
                  <a:pos x="196" y="3"/>
                </a:cxn>
                <a:cxn ang="0">
                  <a:pos x="7" y="33"/>
                </a:cxn>
                <a:cxn ang="0">
                  <a:pos x="6" y="44"/>
                </a:cxn>
                <a:cxn ang="0">
                  <a:pos x="51" y="58"/>
                </a:cxn>
                <a:cxn ang="0">
                  <a:pos x="21" y="150"/>
                </a:cxn>
                <a:cxn ang="0">
                  <a:pos x="30" y="258"/>
                </a:cxn>
                <a:cxn ang="0">
                  <a:pos x="212" y="616"/>
                </a:cxn>
                <a:cxn ang="0">
                  <a:pos x="204" y="508"/>
                </a:cxn>
                <a:cxn ang="0">
                  <a:pos x="321" y="146"/>
                </a:cxn>
                <a:cxn ang="0">
                  <a:pos x="366" y="161"/>
                </a:cxn>
                <a:cxn ang="0">
                  <a:pos x="372" y="151"/>
                </a:cxn>
                <a:cxn ang="0">
                  <a:pos x="237" y="16"/>
                </a:cxn>
                <a:cxn ang="0">
                  <a:pos x="196" y="3"/>
                </a:cxn>
              </a:cxnLst>
              <a:rect l="0" t="0" r="r" b="b"/>
              <a:pathLst>
                <a:path w="376" h="616">
                  <a:moveTo>
                    <a:pt x="196" y="3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1" y="34"/>
                    <a:pt x="0" y="42"/>
                    <a:pt x="6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9" y="187"/>
                    <a:pt x="13" y="226"/>
                    <a:pt x="30" y="258"/>
                  </a:cubicBezTo>
                  <a:cubicBezTo>
                    <a:pt x="212" y="616"/>
                    <a:pt x="212" y="616"/>
                    <a:pt x="212" y="616"/>
                  </a:cubicBezTo>
                  <a:cubicBezTo>
                    <a:pt x="196" y="584"/>
                    <a:pt x="192" y="545"/>
                    <a:pt x="204" y="508"/>
                  </a:cubicBezTo>
                  <a:cubicBezTo>
                    <a:pt x="321" y="146"/>
                    <a:pt x="321" y="146"/>
                    <a:pt x="321" y="146"/>
                  </a:cubicBezTo>
                  <a:cubicBezTo>
                    <a:pt x="366" y="161"/>
                    <a:pt x="366" y="161"/>
                    <a:pt x="366" y="161"/>
                  </a:cubicBezTo>
                  <a:cubicBezTo>
                    <a:pt x="372" y="163"/>
                    <a:pt x="376" y="156"/>
                    <a:pt x="372" y="151"/>
                  </a:cubicBezTo>
                  <a:cubicBezTo>
                    <a:pt x="237" y="16"/>
                    <a:pt x="237" y="16"/>
                    <a:pt x="237" y="16"/>
                  </a:cubicBezTo>
                  <a:cubicBezTo>
                    <a:pt x="226" y="5"/>
                    <a:pt x="211" y="0"/>
                    <a:pt x="196" y="3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32"/>
            <p:cNvSpPr/>
            <p:nvPr/>
          </p:nvSpPr>
          <p:spPr bwMode="auto">
            <a:xfrm>
              <a:off x="5354231" y="1452310"/>
              <a:ext cx="1658139" cy="1121331"/>
            </a:xfrm>
            <a:custGeom>
              <a:avLst/>
              <a:gdLst/>
              <a:ahLst/>
              <a:cxnLst>
                <a:cxn ang="0">
                  <a:pos x="578" y="177"/>
                </a:cxn>
                <a:cxn ang="0">
                  <a:pos x="491" y="6"/>
                </a:cxn>
                <a:cxn ang="0">
                  <a:pos x="480" y="8"/>
                </a:cxn>
                <a:cxn ang="0">
                  <a:pos x="480" y="56"/>
                </a:cxn>
                <a:cxn ang="0">
                  <a:pos x="384" y="56"/>
                </a:cxn>
                <a:cxn ang="0">
                  <a:pos x="284" y="97"/>
                </a:cxn>
                <a:cxn ang="0">
                  <a:pos x="0" y="381"/>
                </a:cxn>
                <a:cxn ang="0">
                  <a:pos x="100" y="340"/>
                </a:cxn>
                <a:cxn ang="0">
                  <a:pos x="480" y="340"/>
                </a:cxn>
                <a:cxn ang="0">
                  <a:pos x="480" y="387"/>
                </a:cxn>
                <a:cxn ang="0">
                  <a:pos x="491" y="390"/>
                </a:cxn>
                <a:cxn ang="0">
                  <a:pos x="578" y="219"/>
                </a:cxn>
                <a:cxn ang="0">
                  <a:pos x="578" y="177"/>
                </a:cxn>
              </a:cxnLst>
              <a:rect l="0" t="0" r="r" b="b"/>
              <a:pathLst>
                <a:path w="585" h="395">
                  <a:moveTo>
                    <a:pt x="578" y="177"/>
                  </a:moveTo>
                  <a:cubicBezTo>
                    <a:pt x="491" y="6"/>
                    <a:pt x="491" y="6"/>
                    <a:pt x="491" y="6"/>
                  </a:cubicBezTo>
                  <a:cubicBezTo>
                    <a:pt x="488" y="0"/>
                    <a:pt x="480" y="2"/>
                    <a:pt x="480" y="8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45" y="56"/>
                    <a:pt x="309" y="71"/>
                    <a:pt x="284" y="97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25" y="356"/>
                    <a:pt x="61" y="340"/>
                    <a:pt x="100" y="340"/>
                  </a:cubicBezTo>
                  <a:cubicBezTo>
                    <a:pt x="480" y="340"/>
                    <a:pt x="480" y="340"/>
                    <a:pt x="480" y="340"/>
                  </a:cubicBezTo>
                  <a:cubicBezTo>
                    <a:pt x="480" y="387"/>
                    <a:pt x="480" y="387"/>
                    <a:pt x="480" y="387"/>
                  </a:cubicBezTo>
                  <a:cubicBezTo>
                    <a:pt x="480" y="393"/>
                    <a:pt x="488" y="395"/>
                    <a:pt x="491" y="390"/>
                  </a:cubicBezTo>
                  <a:cubicBezTo>
                    <a:pt x="578" y="219"/>
                    <a:pt x="578" y="219"/>
                    <a:pt x="578" y="219"/>
                  </a:cubicBezTo>
                  <a:cubicBezTo>
                    <a:pt x="585" y="205"/>
                    <a:pt x="585" y="190"/>
                    <a:pt x="578" y="177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33"/>
            <p:cNvSpPr/>
            <p:nvPr/>
          </p:nvSpPr>
          <p:spPr bwMode="auto">
            <a:xfrm>
              <a:off x="4220972" y="3464342"/>
              <a:ext cx="1753571" cy="1041803"/>
            </a:xfrm>
            <a:custGeom>
              <a:avLst/>
              <a:gdLst/>
              <a:ahLst/>
              <a:cxnLst>
                <a:cxn ang="0">
                  <a:pos x="31" y="124"/>
                </a:cxn>
                <a:cxn ang="0">
                  <a:pos x="1" y="313"/>
                </a:cxn>
                <a:cxn ang="0">
                  <a:pos x="11" y="317"/>
                </a:cxn>
                <a:cxn ang="0">
                  <a:pos x="39" y="279"/>
                </a:cxn>
                <a:cxn ang="0">
                  <a:pos x="117" y="335"/>
                </a:cxn>
                <a:cxn ang="0">
                  <a:pos x="223" y="361"/>
                </a:cxn>
                <a:cxn ang="0">
                  <a:pos x="619" y="298"/>
                </a:cxn>
                <a:cxn ang="0">
                  <a:pos x="514" y="273"/>
                </a:cxn>
                <a:cxn ang="0">
                  <a:pos x="206" y="49"/>
                </a:cxn>
                <a:cxn ang="0">
                  <a:pos x="234" y="11"/>
                </a:cxn>
                <a:cxn ang="0">
                  <a:pos x="227" y="2"/>
                </a:cxn>
                <a:cxn ang="0">
                  <a:pos x="56" y="90"/>
                </a:cxn>
                <a:cxn ang="0">
                  <a:pos x="31" y="124"/>
                </a:cxn>
              </a:cxnLst>
              <a:rect l="0" t="0" r="r" b="b"/>
              <a:pathLst>
                <a:path w="619" h="367">
                  <a:moveTo>
                    <a:pt x="31" y="124"/>
                  </a:moveTo>
                  <a:cubicBezTo>
                    <a:pt x="1" y="313"/>
                    <a:pt x="1" y="313"/>
                    <a:pt x="1" y="313"/>
                  </a:cubicBezTo>
                  <a:cubicBezTo>
                    <a:pt x="0" y="319"/>
                    <a:pt x="8" y="322"/>
                    <a:pt x="11" y="317"/>
                  </a:cubicBezTo>
                  <a:cubicBezTo>
                    <a:pt x="39" y="279"/>
                    <a:pt x="39" y="279"/>
                    <a:pt x="39" y="279"/>
                  </a:cubicBezTo>
                  <a:cubicBezTo>
                    <a:pt x="117" y="335"/>
                    <a:pt x="117" y="335"/>
                    <a:pt x="117" y="335"/>
                  </a:cubicBezTo>
                  <a:cubicBezTo>
                    <a:pt x="149" y="359"/>
                    <a:pt x="187" y="367"/>
                    <a:pt x="223" y="361"/>
                  </a:cubicBezTo>
                  <a:cubicBezTo>
                    <a:pt x="619" y="298"/>
                    <a:pt x="619" y="298"/>
                    <a:pt x="619" y="298"/>
                  </a:cubicBezTo>
                  <a:cubicBezTo>
                    <a:pt x="584" y="304"/>
                    <a:pt x="545" y="296"/>
                    <a:pt x="514" y="273"/>
                  </a:cubicBezTo>
                  <a:cubicBezTo>
                    <a:pt x="206" y="49"/>
                    <a:pt x="206" y="49"/>
                    <a:pt x="206" y="49"/>
                  </a:cubicBezTo>
                  <a:cubicBezTo>
                    <a:pt x="234" y="11"/>
                    <a:pt x="234" y="11"/>
                    <a:pt x="234" y="11"/>
                  </a:cubicBezTo>
                  <a:cubicBezTo>
                    <a:pt x="238" y="6"/>
                    <a:pt x="232" y="0"/>
                    <a:pt x="227" y="2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43" y="96"/>
                    <a:pt x="34" y="109"/>
                    <a:pt x="31" y="124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34"/>
            <p:cNvSpPr/>
            <p:nvPr/>
          </p:nvSpPr>
          <p:spPr bwMode="auto">
            <a:xfrm>
              <a:off x="6519302" y="2506041"/>
              <a:ext cx="1451369" cy="1423533"/>
            </a:xfrm>
            <a:custGeom>
              <a:avLst/>
              <a:gdLst/>
              <a:ahLst/>
              <a:cxnLst>
                <a:cxn ang="0">
                  <a:pos x="373" y="487"/>
                </a:cxn>
                <a:cxn ang="0">
                  <a:pos x="509" y="352"/>
                </a:cxn>
                <a:cxn ang="0">
                  <a:pos x="503" y="342"/>
                </a:cxn>
                <a:cxn ang="0">
                  <a:pos x="458" y="357"/>
                </a:cxn>
                <a:cxn ang="0">
                  <a:pos x="428" y="265"/>
                </a:cxn>
                <a:cxn ang="0">
                  <a:pos x="358" y="183"/>
                </a:cxn>
                <a:cxn ang="0">
                  <a:pos x="0" y="0"/>
                </a:cxn>
                <a:cxn ang="0">
                  <a:pos x="70" y="83"/>
                </a:cxn>
                <a:cxn ang="0">
                  <a:pos x="188" y="445"/>
                </a:cxn>
                <a:cxn ang="0">
                  <a:pos x="143" y="459"/>
                </a:cxn>
                <a:cxn ang="0">
                  <a:pos x="144" y="470"/>
                </a:cxn>
                <a:cxn ang="0">
                  <a:pos x="333" y="500"/>
                </a:cxn>
                <a:cxn ang="0">
                  <a:pos x="373" y="487"/>
                </a:cxn>
              </a:cxnLst>
              <a:rect l="0" t="0" r="r" b="b"/>
              <a:pathLst>
                <a:path w="513" h="502">
                  <a:moveTo>
                    <a:pt x="373" y="487"/>
                  </a:moveTo>
                  <a:cubicBezTo>
                    <a:pt x="509" y="352"/>
                    <a:pt x="509" y="352"/>
                    <a:pt x="509" y="352"/>
                  </a:cubicBezTo>
                  <a:cubicBezTo>
                    <a:pt x="513" y="347"/>
                    <a:pt x="509" y="340"/>
                    <a:pt x="503" y="342"/>
                  </a:cubicBezTo>
                  <a:cubicBezTo>
                    <a:pt x="458" y="357"/>
                    <a:pt x="458" y="357"/>
                    <a:pt x="458" y="357"/>
                  </a:cubicBezTo>
                  <a:cubicBezTo>
                    <a:pt x="428" y="265"/>
                    <a:pt x="428" y="265"/>
                    <a:pt x="428" y="265"/>
                  </a:cubicBezTo>
                  <a:cubicBezTo>
                    <a:pt x="416" y="228"/>
                    <a:pt x="390" y="199"/>
                    <a:pt x="358" y="1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7"/>
                    <a:pt x="58" y="46"/>
                    <a:pt x="70" y="83"/>
                  </a:cubicBezTo>
                  <a:cubicBezTo>
                    <a:pt x="188" y="445"/>
                    <a:pt x="188" y="445"/>
                    <a:pt x="188" y="445"/>
                  </a:cubicBezTo>
                  <a:cubicBezTo>
                    <a:pt x="143" y="459"/>
                    <a:pt x="143" y="459"/>
                    <a:pt x="143" y="459"/>
                  </a:cubicBezTo>
                  <a:cubicBezTo>
                    <a:pt x="137" y="461"/>
                    <a:pt x="138" y="469"/>
                    <a:pt x="144" y="470"/>
                  </a:cubicBezTo>
                  <a:cubicBezTo>
                    <a:pt x="333" y="500"/>
                    <a:pt x="333" y="500"/>
                    <a:pt x="333" y="500"/>
                  </a:cubicBezTo>
                  <a:cubicBezTo>
                    <a:pt x="348" y="502"/>
                    <a:pt x="363" y="498"/>
                    <a:pt x="373" y="48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35"/>
            <p:cNvSpPr/>
            <p:nvPr/>
          </p:nvSpPr>
          <p:spPr bwMode="auto">
            <a:xfrm>
              <a:off x="5759819" y="3607491"/>
              <a:ext cx="1141214" cy="1685971"/>
            </a:xfrm>
            <a:custGeom>
              <a:avLst/>
              <a:gdLst/>
              <a:ahLst/>
              <a:cxnLst>
                <a:cxn ang="0">
                  <a:pos x="55" y="505"/>
                </a:cxn>
                <a:cxn ang="0">
                  <a:pos x="226" y="592"/>
                </a:cxn>
                <a:cxn ang="0">
                  <a:pos x="234" y="584"/>
                </a:cxn>
                <a:cxn ang="0">
                  <a:pos x="206" y="546"/>
                </a:cxn>
                <a:cxn ang="0">
                  <a:pos x="283" y="489"/>
                </a:cxn>
                <a:cxn ang="0">
                  <a:pos x="340" y="397"/>
                </a:cxn>
                <a:cxn ang="0">
                  <a:pos x="403" y="0"/>
                </a:cxn>
                <a:cxn ang="0">
                  <a:pos x="346" y="92"/>
                </a:cxn>
                <a:cxn ang="0">
                  <a:pos x="39" y="316"/>
                </a:cxn>
                <a:cxn ang="0">
                  <a:pos x="11" y="277"/>
                </a:cxn>
                <a:cxn ang="0">
                  <a:pos x="1" y="282"/>
                </a:cxn>
                <a:cxn ang="0">
                  <a:pos x="31" y="471"/>
                </a:cxn>
                <a:cxn ang="0">
                  <a:pos x="55" y="505"/>
                </a:cxn>
              </a:cxnLst>
              <a:rect l="0" t="0" r="r" b="b"/>
              <a:pathLst>
                <a:path w="403" h="595">
                  <a:moveTo>
                    <a:pt x="55" y="505"/>
                  </a:moveTo>
                  <a:cubicBezTo>
                    <a:pt x="226" y="592"/>
                    <a:pt x="226" y="592"/>
                    <a:pt x="226" y="592"/>
                  </a:cubicBezTo>
                  <a:cubicBezTo>
                    <a:pt x="232" y="595"/>
                    <a:pt x="237" y="589"/>
                    <a:pt x="234" y="584"/>
                  </a:cubicBezTo>
                  <a:cubicBezTo>
                    <a:pt x="206" y="546"/>
                    <a:pt x="206" y="546"/>
                    <a:pt x="206" y="546"/>
                  </a:cubicBezTo>
                  <a:cubicBezTo>
                    <a:pt x="283" y="489"/>
                    <a:pt x="283" y="489"/>
                    <a:pt x="283" y="489"/>
                  </a:cubicBezTo>
                  <a:cubicBezTo>
                    <a:pt x="315" y="466"/>
                    <a:pt x="334" y="432"/>
                    <a:pt x="340" y="397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397" y="36"/>
                    <a:pt x="378" y="69"/>
                    <a:pt x="346" y="92"/>
                  </a:cubicBezTo>
                  <a:cubicBezTo>
                    <a:pt x="39" y="316"/>
                    <a:pt x="39" y="316"/>
                    <a:pt x="39" y="316"/>
                  </a:cubicBezTo>
                  <a:cubicBezTo>
                    <a:pt x="11" y="277"/>
                    <a:pt x="11" y="277"/>
                    <a:pt x="11" y="277"/>
                  </a:cubicBezTo>
                  <a:cubicBezTo>
                    <a:pt x="7" y="273"/>
                    <a:pt x="0" y="276"/>
                    <a:pt x="1" y="282"/>
                  </a:cubicBezTo>
                  <a:cubicBezTo>
                    <a:pt x="31" y="471"/>
                    <a:pt x="31" y="471"/>
                    <a:pt x="31" y="471"/>
                  </a:cubicBezTo>
                  <a:cubicBezTo>
                    <a:pt x="33" y="486"/>
                    <a:pt x="42" y="499"/>
                    <a:pt x="55" y="505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1" name="Group 36"/>
            <p:cNvGrpSpPr/>
            <p:nvPr/>
          </p:nvGrpSpPr>
          <p:grpSpPr>
            <a:xfrm>
              <a:off x="5346272" y="2706795"/>
              <a:ext cx="1212804" cy="1212804"/>
              <a:chOff x="4048080" y="2600884"/>
              <a:chExt cx="847725" cy="847725"/>
            </a:xfrm>
          </p:grpSpPr>
          <p:sp>
            <p:nvSpPr>
              <p:cNvPr id="37" name="Oval 37"/>
              <p:cNvSpPr/>
              <p:nvPr/>
            </p:nvSpPr>
            <p:spPr bwMode="auto">
              <a:xfrm>
                <a:off x="4048080" y="2600884"/>
                <a:ext cx="847725" cy="84772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38"/>
              <p:cNvSpPr/>
              <p:nvPr/>
            </p:nvSpPr>
            <p:spPr bwMode="auto">
              <a:xfrm>
                <a:off x="4276347" y="2827821"/>
                <a:ext cx="391191" cy="393851"/>
              </a:xfrm>
              <a:custGeom>
                <a:avLst/>
                <a:gdLst/>
                <a:ahLst/>
                <a:cxnLst>
                  <a:cxn ang="0">
                    <a:pos x="68" y="3"/>
                  </a:cxn>
                  <a:cxn ang="0">
                    <a:pos x="58" y="61"/>
                  </a:cxn>
                  <a:cxn ang="0">
                    <a:pos x="57" y="63"/>
                  </a:cxn>
                  <a:cxn ang="0">
                    <a:pos x="56" y="63"/>
                  </a:cxn>
                  <a:cxn ang="0">
                    <a:pos x="55" y="63"/>
                  </a:cxn>
                  <a:cxn ang="0">
                    <a:pos x="38" y="56"/>
                  </a:cxn>
                  <a:cxn ang="0">
                    <a:pos x="28" y="67"/>
                  </a:cxn>
                  <a:cxn ang="0">
                    <a:pos x="26" y="68"/>
                  </a:cxn>
                  <a:cxn ang="0">
                    <a:pos x="26" y="68"/>
                  </a:cxn>
                  <a:cxn ang="0">
                    <a:pos x="24" y="65"/>
                  </a:cxn>
                  <a:cxn ang="0">
                    <a:pos x="24" y="52"/>
                  </a:cxn>
                  <a:cxn ang="0">
                    <a:pos x="57" y="12"/>
                  </a:cxn>
                  <a:cxn ang="0">
                    <a:pos x="16" y="47"/>
                  </a:cxn>
                  <a:cxn ang="0">
                    <a:pos x="1" y="41"/>
                  </a:cxn>
                  <a:cxn ang="0">
                    <a:pos x="0" y="39"/>
                  </a:cxn>
                  <a:cxn ang="0">
                    <a:pos x="1" y="36"/>
                  </a:cxn>
                  <a:cxn ang="0">
                    <a:pos x="64" y="0"/>
                  </a:cxn>
                  <a:cxn ang="0">
                    <a:pos x="65" y="0"/>
                  </a:cxn>
                  <a:cxn ang="0">
                    <a:pos x="67" y="0"/>
                  </a:cxn>
                  <a:cxn ang="0">
                    <a:pos x="68" y="3"/>
                  </a:cxn>
                </a:cxnLst>
                <a:rect l="0" t="0" r="r" b="b"/>
                <a:pathLst>
                  <a:path w="68" h="68">
                    <a:moveTo>
                      <a:pt x="68" y="3"/>
                    </a:move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2"/>
                      <a:pt x="57" y="62"/>
                      <a:pt x="57" y="63"/>
                    </a:cubicBezTo>
                    <a:cubicBezTo>
                      <a:pt x="56" y="63"/>
                      <a:pt x="56" y="63"/>
                      <a:pt x="56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67"/>
                      <a:pt x="27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7"/>
                      <a:pt x="24" y="66"/>
                      <a:pt x="24" y="65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0"/>
                      <a:pt x="0" y="40"/>
                      <a:pt x="0" y="39"/>
                    </a:cubicBezTo>
                    <a:cubicBezTo>
                      <a:pt x="0" y="38"/>
                      <a:pt x="0" y="37"/>
                      <a:pt x="1" y="3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6" y="0"/>
                      <a:pt x="67" y="0"/>
                    </a:cubicBezTo>
                    <a:cubicBezTo>
                      <a:pt x="68" y="1"/>
                      <a:pt x="68" y="2"/>
                      <a:pt x="68" y="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2" name="TextBox 39"/>
            <p:cNvSpPr txBox="1"/>
            <p:nvPr/>
          </p:nvSpPr>
          <p:spPr>
            <a:xfrm>
              <a:off x="4699604" y="2065526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33" name="TextBox 40"/>
            <p:cNvSpPr txBox="1"/>
            <p:nvPr/>
          </p:nvSpPr>
          <p:spPr>
            <a:xfrm>
              <a:off x="6375726" y="1765731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34" name="TextBox 41"/>
            <p:cNvSpPr txBox="1"/>
            <p:nvPr/>
          </p:nvSpPr>
          <p:spPr>
            <a:xfrm>
              <a:off x="7193347" y="3210195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35" name="TextBox 42"/>
            <p:cNvSpPr txBox="1"/>
            <p:nvPr/>
          </p:nvSpPr>
          <p:spPr>
            <a:xfrm>
              <a:off x="6035051" y="4450253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36" name="TextBox 43"/>
            <p:cNvSpPr txBox="1"/>
            <p:nvPr/>
          </p:nvSpPr>
          <p:spPr>
            <a:xfrm>
              <a:off x="4508826" y="3741648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05</a:t>
              </a: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1533918" y="363433"/>
            <a:ext cx="4885992" cy="716067"/>
            <a:chOff x="3653004" y="402712"/>
            <a:chExt cx="4885992" cy="716067"/>
          </a:xfrm>
        </p:grpSpPr>
        <p:sp>
          <p:nvSpPr>
            <p:cNvPr id="41" name="文本框 40"/>
            <p:cNvSpPr txBox="1"/>
            <p:nvPr/>
          </p:nvSpPr>
          <p:spPr>
            <a:xfrm>
              <a:off x="3653004" y="402712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幂等性实战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159767" y="1444352"/>
            <a:ext cx="3800839" cy="679837"/>
            <a:chOff x="7483988" y="3433235"/>
            <a:chExt cx="3800839" cy="679837"/>
          </a:xfrm>
        </p:grpSpPr>
        <p:sp>
          <p:nvSpPr>
            <p:cNvPr id="52" name="矩形 51"/>
            <p:cNvSpPr/>
            <p:nvPr/>
          </p:nvSpPr>
          <p:spPr>
            <a:xfrm>
              <a:off x="7483990" y="3732519"/>
              <a:ext cx="3081082" cy="380553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dirty="0">
                <a:latin typeface="FangSong" charset="-122"/>
                <a:ea typeface="FangSong" charset="-122"/>
                <a:cs typeface="FangSong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483988" y="3433235"/>
              <a:ext cx="3800839" cy="3877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1600" b="1" dirty="0" smtClean="0">
                  <a:latin typeface="+mn-ea"/>
                </a:rPr>
                <a:t>2.</a:t>
              </a:r>
              <a:r>
                <a:rPr lang="zh-CN" altLang="en-US" sz="1600" b="1" dirty="0" smtClean="0">
                  <a:latin typeface="+mn-ea"/>
                </a:rPr>
                <a:t>银联收到万达请求，</a:t>
              </a:r>
              <a:r>
                <a:rPr lang="en-US" altLang="zh-CN" sz="1600" b="1" dirty="0" err="1" smtClean="0">
                  <a:latin typeface="+mn-ea"/>
                </a:rPr>
                <a:t>req_id</a:t>
              </a:r>
              <a:r>
                <a:rPr lang="zh-CN" altLang="en-US" sz="1600" b="1" dirty="0" smtClean="0">
                  <a:latin typeface="+mn-ea"/>
                </a:rPr>
                <a:t>是否存在？</a:t>
              </a: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098100" y="3507976"/>
            <a:ext cx="3081084" cy="668616"/>
            <a:chOff x="7483988" y="3433235"/>
            <a:chExt cx="3081084" cy="668616"/>
          </a:xfrm>
        </p:grpSpPr>
        <p:sp>
          <p:nvSpPr>
            <p:cNvPr id="55" name="矩形 54"/>
            <p:cNvSpPr/>
            <p:nvPr/>
          </p:nvSpPr>
          <p:spPr>
            <a:xfrm>
              <a:off x="7483990" y="3732519"/>
              <a:ext cx="3081082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err="1" smtClean="0">
                  <a:latin typeface="FangSong" charset="-122"/>
                  <a:ea typeface="FangSong" charset="-122"/>
                  <a:cs typeface="FangSong" charset="-122"/>
                </a:rPr>
                <a:t>TimeoutException</a:t>
              </a:r>
              <a:endParaRPr lang="en-US" altLang="zh-CN" dirty="0">
                <a:latin typeface="FangSong" charset="-122"/>
                <a:ea typeface="FangSong" charset="-122"/>
                <a:cs typeface="FangSong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483988" y="3433235"/>
              <a:ext cx="2862507" cy="3877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1600" b="1" dirty="0" smtClean="0">
                  <a:latin typeface="+mn-ea"/>
                </a:rPr>
                <a:t>3.</a:t>
              </a:r>
              <a:r>
                <a:rPr lang="zh-CN" altLang="en-US" sz="1600" b="1" dirty="0" smtClean="0">
                  <a:latin typeface="+mn-ea"/>
                </a:rPr>
                <a:t>银联返回，出现超时</a:t>
              </a: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959504" y="5063787"/>
            <a:ext cx="4513167" cy="668615"/>
            <a:chOff x="7483988" y="3433236"/>
            <a:chExt cx="4513167" cy="668615"/>
          </a:xfrm>
        </p:grpSpPr>
        <p:sp>
          <p:nvSpPr>
            <p:cNvPr id="58" name="矩形 57"/>
            <p:cNvSpPr/>
            <p:nvPr/>
          </p:nvSpPr>
          <p:spPr>
            <a:xfrm>
              <a:off x="7483990" y="3732519"/>
              <a:ext cx="3081082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 err="1"/>
                <a:t>id,null</a:t>
              </a:r>
              <a:r>
                <a:rPr kumimoji="1" lang="en-US" altLang="zh-CN" dirty="0"/>
                <a:t>,</a:t>
              </a:r>
              <a:r>
                <a:rPr kumimoji="1" lang="mr-IN" altLang="zh-CN" dirty="0"/>
                <a:t>……</a:t>
              </a:r>
              <a:r>
                <a:rPr kumimoji="1" lang="zh-CN" altLang="en-US" dirty="0"/>
                <a:t> 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7483988" y="3433236"/>
              <a:ext cx="4513167" cy="3877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1600" b="1" dirty="0" smtClean="0">
                  <a:latin typeface="+mn-ea"/>
                </a:rPr>
                <a:t>4.</a:t>
              </a:r>
              <a:r>
                <a:rPr lang="zh-CN" altLang="en-US" sz="1600" b="1" dirty="0" smtClean="0">
                  <a:latin typeface="+mn-ea"/>
                </a:rPr>
                <a:t>万达调度任务开启，再次发送代付</a:t>
              </a:r>
              <a:r>
                <a:rPr lang="en-US" altLang="zh-CN" sz="1600" b="1" dirty="0" smtClean="0">
                  <a:latin typeface="+mn-ea"/>
                </a:rPr>
                <a:t>1000</a:t>
              </a:r>
              <a:r>
                <a:rPr lang="zh-CN" altLang="en-US" sz="1600" b="1" dirty="0" smtClean="0">
                  <a:latin typeface="+mn-ea"/>
                </a:rPr>
                <a:t>请求</a:t>
              </a: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63755" y="3252954"/>
            <a:ext cx="3708308" cy="2053609"/>
            <a:chOff x="7483989" y="3433236"/>
            <a:chExt cx="3708308" cy="2053609"/>
          </a:xfrm>
        </p:grpSpPr>
        <p:sp>
          <p:nvSpPr>
            <p:cNvPr id="61" name="矩形 60"/>
            <p:cNvSpPr/>
            <p:nvPr/>
          </p:nvSpPr>
          <p:spPr>
            <a:xfrm>
              <a:off x="7483990" y="3732519"/>
              <a:ext cx="3081082" cy="175432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b="1" dirty="0">
                  <a:solidFill>
                    <a:srgbClr val="FF0000"/>
                  </a:solidFill>
                </a:rPr>
                <a:t>存在！</a:t>
              </a:r>
              <a:endParaRPr kumimoji="1" lang="en-US" altLang="zh-CN" b="1" dirty="0">
                <a:solidFill>
                  <a:srgbClr val="FF0000"/>
                </a:solidFill>
              </a:endParaRPr>
            </a:p>
            <a:p>
              <a:r>
                <a:rPr lang="zh-CN" altLang="en-US" dirty="0" smtClean="0">
                  <a:latin typeface="FangSong" charset="-122"/>
                  <a:ea typeface="FangSong" charset="-122"/>
                  <a:cs typeface="FangSong" charset="-122"/>
                </a:rPr>
                <a:t>重复请求，返回处理结果：</a:t>
              </a:r>
              <a:r>
                <a:rPr lang="en-US" altLang="zh-CN" dirty="0" smtClean="0">
                  <a:latin typeface="FangSong" charset="-122"/>
                  <a:ea typeface="FangSong" charset="-122"/>
                  <a:cs typeface="FangSong" charset="-122"/>
                </a:rPr>
                <a:t>success</a:t>
              </a:r>
            </a:p>
            <a:p>
              <a:endParaRPr lang="en-US" altLang="zh-CN" dirty="0">
                <a:latin typeface="FangSong" charset="-122"/>
                <a:ea typeface="FangSong" charset="-122"/>
                <a:cs typeface="FangSong" charset="-122"/>
              </a:endParaRPr>
            </a:p>
            <a:p>
              <a:r>
                <a:rPr lang="zh-CN" altLang="en-US" dirty="0" smtClean="0">
                  <a:latin typeface="FangSong" charset="-122"/>
                  <a:ea typeface="FangSong" charset="-122"/>
                  <a:cs typeface="FangSong" charset="-122"/>
                </a:rPr>
                <a:t>万达收到</a:t>
              </a:r>
              <a:r>
                <a:rPr lang="en-US" altLang="zh-CN" dirty="0" smtClean="0">
                  <a:latin typeface="FangSong" charset="-122"/>
                  <a:ea typeface="FangSong" charset="-122"/>
                  <a:cs typeface="FangSong" charset="-122"/>
                </a:rPr>
                <a:t>success</a:t>
              </a:r>
              <a:r>
                <a:rPr lang="zh-CN" altLang="en-US" dirty="0" smtClean="0">
                  <a:latin typeface="FangSong" charset="-122"/>
                  <a:ea typeface="FangSong" charset="-122"/>
                  <a:cs typeface="FangSong" charset="-122"/>
                </a:rPr>
                <a:t>，知道代付成功，那么就记账</a:t>
              </a:r>
              <a:endParaRPr lang="en-US" altLang="zh-CN" dirty="0">
                <a:latin typeface="FangSong" charset="-122"/>
                <a:ea typeface="FangSong" charset="-122"/>
                <a:cs typeface="FangSong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483989" y="3433236"/>
              <a:ext cx="3708308" cy="3877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1600" b="1" dirty="0" smtClean="0">
                  <a:latin typeface="+mn-ea"/>
                </a:rPr>
                <a:t>5.</a:t>
              </a:r>
              <a:r>
                <a:rPr lang="zh-CN" altLang="en-US" sz="1600" b="1" dirty="0">
                  <a:latin typeface="+mn-ea"/>
                </a:rPr>
                <a:t>银联收到万达请求，</a:t>
              </a:r>
              <a:r>
                <a:rPr lang="en-US" altLang="zh-CN" sz="1600" b="1" dirty="0" err="1">
                  <a:latin typeface="+mn-ea"/>
                </a:rPr>
                <a:t>req_id</a:t>
              </a:r>
              <a:r>
                <a:rPr lang="zh-CN" altLang="en-US" sz="1600" b="1" dirty="0">
                  <a:latin typeface="+mn-ea"/>
                </a:rPr>
                <a:t>是否存在？</a:t>
              </a:r>
            </a:p>
          </p:txBody>
        </p:sp>
      </p:grpSp>
      <p:sp>
        <p:nvSpPr>
          <p:cNvPr id="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grpSp>
        <p:nvGrpSpPr>
          <p:cNvPr id="45" name="组合 53"/>
          <p:cNvGrpSpPr/>
          <p:nvPr/>
        </p:nvGrpSpPr>
        <p:grpSpPr>
          <a:xfrm>
            <a:off x="947750" y="1763634"/>
            <a:ext cx="3081083" cy="668616"/>
            <a:chOff x="7483989" y="3433235"/>
            <a:chExt cx="3081083" cy="668616"/>
          </a:xfrm>
        </p:grpSpPr>
        <p:sp>
          <p:nvSpPr>
            <p:cNvPr id="46" name="矩形 45"/>
            <p:cNvSpPr/>
            <p:nvPr/>
          </p:nvSpPr>
          <p:spPr>
            <a:xfrm>
              <a:off x="7483990" y="3732519"/>
              <a:ext cx="3081082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dirty="0">
                <a:latin typeface="FangSong" charset="-122"/>
                <a:ea typeface="FangSong" charset="-122"/>
                <a:cs typeface="FangSong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483989" y="3433235"/>
              <a:ext cx="2973844" cy="3877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r>
                <a:rPr lang="en-US" altLang="zh-CN" sz="1600" b="1" dirty="0" smtClean="0">
                  <a:latin typeface="+mn-ea"/>
                </a:rPr>
                <a:t>1.</a:t>
              </a:r>
              <a:r>
                <a:rPr lang="zh-CN" altLang="en-US" sz="1600" b="1" dirty="0" smtClean="0">
                  <a:latin typeface="+mn-ea"/>
                </a:rPr>
                <a:t>万达发起代付</a:t>
              </a:r>
              <a:r>
                <a:rPr lang="en-US" altLang="zh-CN" sz="1600" b="1" dirty="0" smtClean="0">
                  <a:latin typeface="+mn-ea"/>
                </a:rPr>
                <a:t>1000</a:t>
              </a:r>
              <a:r>
                <a:rPr lang="zh-CN" altLang="en-US" sz="1600" b="1" dirty="0" smtClean="0">
                  <a:latin typeface="+mn-ea"/>
                </a:rPr>
                <a:t>请求</a:t>
              </a:r>
              <a:endParaRPr lang="zh-CN" altLang="en-US" sz="1600" b="1" dirty="0">
                <a:latin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68428" y="2194400"/>
            <a:ext cx="198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id,null</a:t>
            </a:r>
            <a:r>
              <a:rPr kumimoji="1" lang="en-US" altLang="zh-CN" dirty="0" smtClean="0"/>
              <a:t>,</a:t>
            </a:r>
            <a:r>
              <a:rPr kumimoji="1" lang="mr-IN" altLang="zh-CN" dirty="0" smtClean="0"/>
              <a:t>……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634671" y="1933912"/>
            <a:ext cx="1556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不存在！</a:t>
            </a:r>
            <a:endParaRPr kumimoji="1" lang="en-US" altLang="zh-CN" b="1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/>
              <a:t>记录到表</a:t>
            </a:r>
            <a:endParaRPr kumimoji="1" lang="en-US" altLang="zh-CN" dirty="0" smtClean="0"/>
          </a:p>
          <a:p>
            <a:r>
              <a:rPr kumimoji="1" lang="en-US" altLang="zh-CN" dirty="0" smtClean="0"/>
              <a:t>id,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req_id</a:t>
            </a:r>
            <a:r>
              <a:rPr kumimoji="1" lang="en-US" altLang="zh-CN" dirty="0" smtClean="0"/>
              <a:t>,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..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77" name="组合 76"/>
          <p:cNvGrpSpPr/>
          <p:nvPr/>
        </p:nvGrpSpPr>
        <p:grpSpPr>
          <a:xfrm>
            <a:off x="1533918" y="363433"/>
            <a:ext cx="7195554" cy="716067"/>
            <a:chOff x="3653004" y="402712"/>
            <a:chExt cx="7195554" cy="716067"/>
          </a:xfrm>
        </p:grpSpPr>
        <p:sp>
          <p:nvSpPr>
            <p:cNvPr id="78" name="文本框 77"/>
            <p:cNvSpPr txBox="1"/>
            <p:nvPr/>
          </p:nvSpPr>
          <p:spPr>
            <a:xfrm>
              <a:off x="3653004" y="402712"/>
              <a:ext cx="7195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kumimoji="1" lang="en-US" altLang="zh-CN" sz="2800" dirty="0" smtClean="0"/>
                <a:t>Quartz</a:t>
              </a:r>
              <a:r>
                <a:rPr kumimoji="1" lang="zh-CN" altLang="en-US" sz="2800" dirty="0" smtClean="0"/>
                <a:t>在金融中的使用场景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23120" y="1707005"/>
            <a:ext cx="3654219" cy="405293"/>
            <a:chOff x="1188606" y="2152175"/>
            <a:chExt cx="3654219" cy="405293"/>
          </a:xfrm>
        </p:grpSpPr>
        <p:sp>
          <p:nvSpPr>
            <p:cNvPr id="6" name="Freeform: Shape 153"/>
            <p:cNvSpPr/>
            <p:nvPr/>
          </p:nvSpPr>
          <p:spPr bwMode="auto">
            <a:xfrm>
              <a:off x="1188606" y="2152175"/>
              <a:ext cx="352147" cy="350069"/>
            </a:xfrm>
            <a:custGeom>
              <a:avLst/>
              <a:gdLst>
                <a:gd name="T0" fmla="*/ 85 w 186"/>
                <a:gd name="T1" fmla="*/ 93 h 185"/>
                <a:gd name="T2" fmla="*/ 101 w 186"/>
                <a:gd name="T3" fmla="*/ 93 h 185"/>
                <a:gd name="T4" fmla="*/ 186 w 186"/>
                <a:gd name="T5" fmla="*/ 93 h 185"/>
                <a:gd name="T6" fmla="*/ 159 w 186"/>
                <a:gd name="T7" fmla="*/ 27 h 185"/>
                <a:gd name="T8" fmla="*/ 93 w 186"/>
                <a:gd name="T9" fmla="*/ 0 h 185"/>
                <a:gd name="T10" fmla="*/ 27 w 186"/>
                <a:gd name="T11" fmla="*/ 27 h 185"/>
                <a:gd name="T12" fmla="*/ 0 w 186"/>
                <a:gd name="T13" fmla="*/ 93 h 185"/>
                <a:gd name="T14" fmla="*/ 27 w 186"/>
                <a:gd name="T15" fmla="*/ 158 h 185"/>
                <a:gd name="T16" fmla="*/ 93 w 186"/>
                <a:gd name="T17" fmla="*/ 185 h 185"/>
                <a:gd name="T18" fmla="*/ 159 w 186"/>
                <a:gd name="T19" fmla="*/ 158 h 185"/>
                <a:gd name="T20" fmla="*/ 186 w 186"/>
                <a:gd name="T21" fmla="*/ 93 h 185"/>
                <a:gd name="T22" fmla="*/ 36 w 186"/>
                <a:gd name="T23" fmla="*/ 74 h 185"/>
                <a:gd name="T24" fmla="*/ 36 w 186"/>
                <a:gd name="T25" fmla="*/ 111 h 185"/>
                <a:gd name="T26" fmla="*/ 60 w 186"/>
                <a:gd name="T27" fmla="*/ 79 h 185"/>
                <a:gd name="T28" fmla="*/ 44 w 186"/>
                <a:gd name="T29" fmla="*/ 72 h 185"/>
                <a:gd name="T30" fmla="*/ 60 w 186"/>
                <a:gd name="T31" fmla="*/ 79 h 185"/>
                <a:gd name="T32" fmla="*/ 44 w 186"/>
                <a:gd name="T33" fmla="*/ 113 h 185"/>
                <a:gd name="T34" fmla="*/ 60 w 186"/>
                <a:gd name="T35" fmla="*/ 107 h 185"/>
                <a:gd name="T36" fmla="*/ 33 w 186"/>
                <a:gd name="T37" fmla="*/ 152 h 185"/>
                <a:gd name="T38" fmla="*/ 61 w 186"/>
                <a:gd name="T39" fmla="*/ 124 h 185"/>
                <a:gd name="T40" fmla="*/ 33 w 186"/>
                <a:gd name="T41" fmla="*/ 152 h 185"/>
                <a:gd name="T42" fmla="*/ 39 w 186"/>
                <a:gd name="T43" fmla="*/ 65 h 185"/>
                <a:gd name="T44" fmla="*/ 66 w 186"/>
                <a:gd name="T45" fmla="*/ 39 h 185"/>
                <a:gd name="T46" fmla="*/ 116 w 186"/>
                <a:gd name="T47" fmla="*/ 60 h 185"/>
                <a:gd name="T48" fmla="*/ 100 w 186"/>
                <a:gd name="T49" fmla="*/ 53 h 185"/>
                <a:gd name="T50" fmla="*/ 116 w 186"/>
                <a:gd name="T51" fmla="*/ 60 h 185"/>
                <a:gd name="T52" fmla="*/ 112 w 186"/>
                <a:gd name="T53" fmla="*/ 35 h 185"/>
                <a:gd name="T54" fmla="*/ 74 w 186"/>
                <a:gd name="T55" fmla="*/ 35 h 185"/>
                <a:gd name="T56" fmla="*/ 73 w 186"/>
                <a:gd name="T57" fmla="*/ 43 h 185"/>
                <a:gd name="T58" fmla="*/ 79 w 186"/>
                <a:gd name="T59" fmla="*/ 59 h 185"/>
                <a:gd name="T60" fmla="*/ 73 w 186"/>
                <a:gd name="T61" fmla="*/ 43 h 185"/>
                <a:gd name="T62" fmla="*/ 79 w 186"/>
                <a:gd name="T63" fmla="*/ 126 h 185"/>
                <a:gd name="T64" fmla="*/ 73 w 186"/>
                <a:gd name="T65" fmla="*/ 142 h 185"/>
                <a:gd name="T66" fmla="*/ 93 w 186"/>
                <a:gd name="T67" fmla="*/ 177 h 185"/>
                <a:gd name="T68" fmla="*/ 93 w 186"/>
                <a:gd name="T69" fmla="*/ 137 h 185"/>
                <a:gd name="T70" fmla="*/ 93 w 186"/>
                <a:gd name="T71" fmla="*/ 177 h 185"/>
                <a:gd name="T72" fmla="*/ 100 w 186"/>
                <a:gd name="T73" fmla="*/ 132 h 185"/>
                <a:gd name="T74" fmla="*/ 116 w 186"/>
                <a:gd name="T75" fmla="*/ 125 h 185"/>
                <a:gd name="T76" fmla="*/ 118 w 186"/>
                <a:gd name="T77" fmla="*/ 103 h 185"/>
                <a:gd name="T78" fmla="*/ 103 w 186"/>
                <a:gd name="T79" fmla="*/ 118 h 185"/>
                <a:gd name="T80" fmla="*/ 83 w 186"/>
                <a:gd name="T81" fmla="*/ 118 h 185"/>
                <a:gd name="T82" fmla="*/ 68 w 186"/>
                <a:gd name="T83" fmla="*/ 103 h 185"/>
                <a:gd name="T84" fmla="*/ 68 w 186"/>
                <a:gd name="T85" fmla="*/ 82 h 185"/>
                <a:gd name="T86" fmla="*/ 83 w 186"/>
                <a:gd name="T87" fmla="*/ 68 h 185"/>
                <a:gd name="T88" fmla="*/ 103 w 186"/>
                <a:gd name="T89" fmla="*/ 68 h 185"/>
                <a:gd name="T90" fmla="*/ 118 w 186"/>
                <a:gd name="T91" fmla="*/ 82 h 185"/>
                <a:gd name="T92" fmla="*/ 118 w 186"/>
                <a:gd name="T93" fmla="*/ 103 h 185"/>
                <a:gd name="T94" fmla="*/ 147 w 186"/>
                <a:gd name="T95" fmla="*/ 65 h 185"/>
                <a:gd name="T96" fmla="*/ 120 w 186"/>
                <a:gd name="T97" fmla="*/ 39 h 185"/>
                <a:gd name="T98" fmla="*/ 133 w 186"/>
                <a:gd name="T99" fmla="*/ 86 h 185"/>
                <a:gd name="T100" fmla="*/ 126 w 186"/>
                <a:gd name="T101" fmla="*/ 69 h 185"/>
                <a:gd name="T102" fmla="*/ 133 w 186"/>
                <a:gd name="T103" fmla="*/ 86 h 185"/>
                <a:gd name="T104" fmla="*/ 142 w 186"/>
                <a:gd name="T105" fmla="*/ 113 h 185"/>
                <a:gd name="T106" fmla="*/ 126 w 186"/>
                <a:gd name="T107" fmla="*/ 107 h 185"/>
                <a:gd name="T108" fmla="*/ 153 w 186"/>
                <a:gd name="T109" fmla="*/ 152 h 185"/>
                <a:gd name="T110" fmla="*/ 125 w 186"/>
                <a:gd name="T111" fmla="*/ 124 h 185"/>
                <a:gd name="T112" fmla="*/ 153 w 186"/>
                <a:gd name="T113" fmla="*/ 152 h 185"/>
                <a:gd name="T114" fmla="*/ 138 w 186"/>
                <a:gd name="T115" fmla="*/ 93 h 185"/>
                <a:gd name="T116" fmla="*/ 177 w 186"/>
                <a:gd name="T117" fmla="*/ 9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93" y="84"/>
                  </a:moveTo>
                  <a:cubicBezTo>
                    <a:pt x="88" y="84"/>
                    <a:pt x="85" y="88"/>
                    <a:pt x="85" y="93"/>
                  </a:cubicBezTo>
                  <a:cubicBezTo>
                    <a:pt x="85" y="97"/>
                    <a:pt x="88" y="101"/>
                    <a:pt x="93" y="101"/>
                  </a:cubicBezTo>
                  <a:cubicBezTo>
                    <a:pt x="98" y="101"/>
                    <a:pt x="101" y="97"/>
                    <a:pt x="101" y="93"/>
                  </a:cubicBezTo>
                  <a:cubicBezTo>
                    <a:pt x="101" y="88"/>
                    <a:pt x="98" y="84"/>
                    <a:pt x="93" y="84"/>
                  </a:cubicBezTo>
                  <a:close/>
                  <a:moveTo>
                    <a:pt x="186" y="93"/>
                  </a:moveTo>
                  <a:cubicBezTo>
                    <a:pt x="186" y="83"/>
                    <a:pt x="174" y="74"/>
                    <a:pt x="154" y="67"/>
                  </a:cubicBezTo>
                  <a:cubicBezTo>
                    <a:pt x="163" y="49"/>
                    <a:pt x="166" y="34"/>
                    <a:pt x="159" y="27"/>
                  </a:cubicBezTo>
                  <a:cubicBezTo>
                    <a:pt x="151" y="20"/>
                    <a:pt x="136" y="22"/>
                    <a:pt x="118" y="32"/>
                  </a:cubicBezTo>
                  <a:cubicBezTo>
                    <a:pt x="112" y="12"/>
                    <a:pt x="103" y="0"/>
                    <a:pt x="93" y="0"/>
                  </a:cubicBezTo>
                  <a:cubicBezTo>
                    <a:pt x="83" y="0"/>
                    <a:pt x="74" y="12"/>
                    <a:pt x="68" y="32"/>
                  </a:cubicBezTo>
                  <a:cubicBezTo>
                    <a:pt x="50" y="22"/>
                    <a:pt x="35" y="20"/>
                    <a:pt x="27" y="27"/>
                  </a:cubicBezTo>
                  <a:cubicBezTo>
                    <a:pt x="20" y="34"/>
                    <a:pt x="23" y="49"/>
                    <a:pt x="32" y="67"/>
                  </a:cubicBezTo>
                  <a:cubicBezTo>
                    <a:pt x="12" y="74"/>
                    <a:pt x="0" y="83"/>
                    <a:pt x="0" y="93"/>
                  </a:cubicBezTo>
                  <a:cubicBezTo>
                    <a:pt x="0" y="103"/>
                    <a:pt x="12" y="112"/>
                    <a:pt x="32" y="118"/>
                  </a:cubicBezTo>
                  <a:cubicBezTo>
                    <a:pt x="23" y="136"/>
                    <a:pt x="20" y="151"/>
                    <a:pt x="27" y="158"/>
                  </a:cubicBezTo>
                  <a:cubicBezTo>
                    <a:pt x="35" y="165"/>
                    <a:pt x="50" y="163"/>
                    <a:pt x="68" y="154"/>
                  </a:cubicBezTo>
                  <a:cubicBezTo>
                    <a:pt x="74" y="173"/>
                    <a:pt x="83" y="185"/>
                    <a:pt x="93" y="185"/>
                  </a:cubicBezTo>
                  <a:cubicBezTo>
                    <a:pt x="103" y="185"/>
                    <a:pt x="112" y="173"/>
                    <a:pt x="118" y="154"/>
                  </a:cubicBezTo>
                  <a:cubicBezTo>
                    <a:pt x="136" y="163"/>
                    <a:pt x="151" y="165"/>
                    <a:pt x="159" y="158"/>
                  </a:cubicBezTo>
                  <a:cubicBezTo>
                    <a:pt x="166" y="151"/>
                    <a:pt x="163" y="136"/>
                    <a:pt x="154" y="118"/>
                  </a:cubicBezTo>
                  <a:cubicBezTo>
                    <a:pt x="174" y="112"/>
                    <a:pt x="186" y="103"/>
                    <a:pt x="186" y="93"/>
                  </a:cubicBezTo>
                  <a:close/>
                  <a:moveTo>
                    <a:pt x="9" y="93"/>
                  </a:moveTo>
                  <a:cubicBezTo>
                    <a:pt x="9" y="85"/>
                    <a:pt x="19" y="79"/>
                    <a:pt x="36" y="74"/>
                  </a:cubicBezTo>
                  <a:cubicBezTo>
                    <a:pt x="39" y="80"/>
                    <a:pt x="43" y="86"/>
                    <a:pt x="48" y="93"/>
                  </a:cubicBezTo>
                  <a:cubicBezTo>
                    <a:pt x="43" y="99"/>
                    <a:pt x="39" y="105"/>
                    <a:pt x="36" y="111"/>
                  </a:cubicBezTo>
                  <a:cubicBezTo>
                    <a:pt x="19" y="107"/>
                    <a:pt x="9" y="100"/>
                    <a:pt x="9" y="93"/>
                  </a:cubicBezTo>
                  <a:close/>
                  <a:moveTo>
                    <a:pt x="60" y="79"/>
                  </a:moveTo>
                  <a:cubicBezTo>
                    <a:pt x="58" y="81"/>
                    <a:pt x="55" y="84"/>
                    <a:pt x="53" y="86"/>
                  </a:cubicBezTo>
                  <a:cubicBezTo>
                    <a:pt x="50" y="81"/>
                    <a:pt x="46" y="77"/>
                    <a:pt x="44" y="72"/>
                  </a:cubicBezTo>
                  <a:cubicBezTo>
                    <a:pt x="49" y="71"/>
                    <a:pt x="54" y="70"/>
                    <a:pt x="60" y="69"/>
                  </a:cubicBezTo>
                  <a:cubicBezTo>
                    <a:pt x="60" y="72"/>
                    <a:pt x="60" y="76"/>
                    <a:pt x="60" y="79"/>
                  </a:cubicBezTo>
                  <a:close/>
                  <a:moveTo>
                    <a:pt x="60" y="116"/>
                  </a:moveTo>
                  <a:cubicBezTo>
                    <a:pt x="54" y="115"/>
                    <a:pt x="49" y="114"/>
                    <a:pt x="44" y="113"/>
                  </a:cubicBezTo>
                  <a:cubicBezTo>
                    <a:pt x="46" y="109"/>
                    <a:pt x="50" y="104"/>
                    <a:pt x="53" y="99"/>
                  </a:cubicBezTo>
                  <a:cubicBezTo>
                    <a:pt x="55" y="102"/>
                    <a:pt x="58" y="104"/>
                    <a:pt x="60" y="107"/>
                  </a:cubicBezTo>
                  <a:cubicBezTo>
                    <a:pt x="60" y="110"/>
                    <a:pt x="60" y="113"/>
                    <a:pt x="60" y="116"/>
                  </a:cubicBezTo>
                  <a:close/>
                  <a:moveTo>
                    <a:pt x="33" y="152"/>
                  </a:moveTo>
                  <a:cubicBezTo>
                    <a:pt x="28" y="147"/>
                    <a:pt x="31" y="135"/>
                    <a:pt x="39" y="120"/>
                  </a:cubicBezTo>
                  <a:cubicBezTo>
                    <a:pt x="46" y="122"/>
                    <a:pt x="53" y="123"/>
                    <a:pt x="61" y="124"/>
                  </a:cubicBezTo>
                  <a:cubicBezTo>
                    <a:pt x="62" y="132"/>
                    <a:pt x="64" y="140"/>
                    <a:pt x="66" y="146"/>
                  </a:cubicBezTo>
                  <a:cubicBezTo>
                    <a:pt x="51" y="155"/>
                    <a:pt x="39" y="158"/>
                    <a:pt x="33" y="152"/>
                  </a:cubicBezTo>
                  <a:close/>
                  <a:moveTo>
                    <a:pt x="61" y="61"/>
                  </a:moveTo>
                  <a:cubicBezTo>
                    <a:pt x="53" y="62"/>
                    <a:pt x="46" y="63"/>
                    <a:pt x="39" y="65"/>
                  </a:cubicBezTo>
                  <a:cubicBezTo>
                    <a:pt x="31" y="50"/>
                    <a:pt x="28" y="38"/>
                    <a:pt x="33" y="33"/>
                  </a:cubicBezTo>
                  <a:cubicBezTo>
                    <a:pt x="39" y="28"/>
                    <a:pt x="51" y="31"/>
                    <a:pt x="66" y="39"/>
                  </a:cubicBezTo>
                  <a:cubicBezTo>
                    <a:pt x="64" y="46"/>
                    <a:pt x="62" y="53"/>
                    <a:pt x="61" y="61"/>
                  </a:cubicBezTo>
                  <a:close/>
                  <a:moveTo>
                    <a:pt x="116" y="60"/>
                  </a:moveTo>
                  <a:cubicBezTo>
                    <a:pt x="113" y="60"/>
                    <a:pt x="110" y="60"/>
                    <a:pt x="107" y="59"/>
                  </a:cubicBezTo>
                  <a:cubicBezTo>
                    <a:pt x="104" y="57"/>
                    <a:pt x="102" y="55"/>
                    <a:pt x="100" y="53"/>
                  </a:cubicBezTo>
                  <a:cubicBezTo>
                    <a:pt x="104" y="49"/>
                    <a:pt x="109" y="46"/>
                    <a:pt x="114" y="43"/>
                  </a:cubicBezTo>
                  <a:cubicBezTo>
                    <a:pt x="115" y="48"/>
                    <a:pt x="116" y="54"/>
                    <a:pt x="116" y="60"/>
                  </a:cubicBezTo>
                  <a:close/>
                  <a:moveTo>
                    <a:pt x="93" y="8"/>
                  </a:moveTo>
                  <a:cubicBezTo>
                    <a:pt x="100" y="8"/>
                    <a:pt x="107" y="19"/>
                    <a:pt x="112" y="35"/>
                  </a:cubicBezTo>
                  <a:cubicBezTo>
                    <a:pt x="106" y="39"/>
                    <a:pt x="99" y="43"/>
                    <a:pt x="93" y="48"/>
                  </a:cubicBezTo>
                  <a:cubicBezTo>
                    <a:pt x="87" y="43"/>
                    <a:pt x="80" y="39"/>
                    <a:pt x="74" y="35"/>
                  </a:cubicBezTo>
                  <a:cubicBezTo>
                    <a:pt x="79" y="19"/>
                    <a:pt x="86" y="8"/>
                    <a:pt x="93" y="8"/>
                  </a:cubicBezTo>
                  <a:close/>
                  <a:moveTo>
                    <a:pt x="73" y="43"/>
                  </a:moveTo>
                  <a:cubicBezTo>
                    <a:pt x="77" y="46"/>
                    <a:pt x="82" y="49"/>
                    <a:pt x="86" y="53"/>
                  </a:cubicBezTo>
                  <a:cubicBezTo>
                    <a:pt x="84" y="55"/>
                    <a:pt x="82" y="57"/>
                    <a:pt x="79" y="59"/>
                  </a:cubicBezTo>
                  <a:cubicBezTo>
                    <a:pt x="76" y="60"/>
                    <a:pt x="73" y="60"/>
                    <a:pt x="70" y="60"/>
                  </a:cubicBezTo>
                  <a:cubicBezTo>
                    <a:pt x="70" y="54"/>
                    <a:pt x="71" y="48"/>
                    <a:pt x="73" y="43"/>
                  </a:cubicBezTo>
                  <a:close/>
                  <a:moveTo>
                    <a:pt x="70" y="125"/>
                  </a:moveTo>
                  <a:cubicBezTo>
                    <a:pt x="73" y="126"/>
                    <a:pt x="76" y="126"/>
                    <a:pt x="79" y="126"/>
                  </a:cubicBezTo>
                  <a:cubicBezTo>
                    <a:pt x="82" y="128"/>
                    <a:pt x="84" y="130"/>
                    <a:pt x="86" y="132"/>
                  </a:cubicBezTo>
                  <a:cubicBezTo>
                    <a:pt x="82" y="136"/>
                    <a:pt x="77" y="139"/>
                    <a:pt x="73" y="142"/>
                  </a:cubicBezTo>
                  <a:cubicBezTo>
                    <a:pt x="71" y="137"/>
                    <a:pt x="70" y="131"/>
                    <a:pt x="70" y="125"/>
                  </a:cubicBezTo>
                  <a:close/>
                  <a:moveTo>
                    <a:pt x="93" y="177"/>
                  </a:moveTo>
                  <a:cubicBezTo>
                    <a:pt x="86" y="177"/>
                    <a:pt x="79" y="167"/>
                    <a:pt x="74" y="150"/>
                  </a:cubicBezTo>
                  <a:cubicBezTo>
                    <a:pt x="80" y="147"/>
                    <a:pt x="87" y="142"/>
                    <a:pt x="93" y="137"/>
                  </a:cubicBezTo>
                  <a:cubicBezTo>
                    <a:pt x="99" y="142"/>
                    <a:pt x="106" y="147"/>
                    <a:pt x="112" y="150"/>
                  </a:cubicBezTo>
                  <a:cubicBezTo>
                    <a:pt x="107" y="167"/>
                    <a:pt x="100" y="177"/>
                    <a:pt x="93" y="177"/>
                  </a:cubicBezTo>
                  <a:close/>
                  <a:moveTo>
                    <a:pt x="114" y="142"/>
                  </a:moveTo>
                  <a:cubicBezTo>
                    <a:pt x="109" y="139"/>
                    <a:pt x="104" y="136"/>
                    <a:pt x="100" y="132"/>
                  </a:cubicBezTo>
                  <a:cubicBezTo>
                    <a:pt x="102" y="130"/>
                    <a:pt x="104" y="128"/>
                    <a:pt x="107" y="126"/>
                  </a:cubicBezTo>
                  <a:cubicBezTo>
                    <a:pt x="110" y="126"/>
                    <a:pt x="113" y="126"/>
                    <a:pt x="116" y="125"/>
                  </a:cubicBezTo>
                  <a:cubicBezTo>
                    <a:pt x="116" y="131"/>
                    <a:pt x="115" y="137"/>
                    <a:pt x="114" y="142"/>
                  </a:cubicBezTo>
                  <a:close/>
                  <a:moveTo>
                    <a:pt x="118" y="103"/>
                  </a:moveTo>
                  <a:cubicBezTo>
                    <a:pt x="116" y="106"/>
                    <a:pt x="113" y="108"/>
                    <a:pt x="111" y="111"/>
                  </a:cubicBezTo>
                  <a:cubicBezTo>
                    <a:pt x="108" y="113"/>
                    <a:pt x="106" y="115"/>
                    <a:pt x="103" y="118"/>
                  </a:cubicBezTo>
                  <a:cubicBezTo>
                    <a:pt x="100" y="118"/>
                    <a:pt x="97" y="118"/>
                    <a:pt x="93" y="118"/>
                  </a:cubicBezTo>
                  <a:cubicBezTo>
                    <a:pt x="89" y="118"/>
                    <a:pt x="86" y="118"/>
                    <a:pt x="83" y="118"/>
                  </a:cubicBezTo>
                  <a:cubicBezTo>
                    <a:pt x="80" y="115"/>
                    <a:pt x="78" y="113"/>
                    <a:pt x="75" y="111"/>
                  </a:cubicBezTo>
                  <a:cubicBezTo>
                    <a:pt x="73" y="108"/>
                    <a:pt x="70" y="106"/>
                    <a:pt x="68" y="103"/>
                  </a:cubicBezTo>
                  <a:cubicBezTo>
                    <a:pt x="68" y="100"/>
                    <a:pt x="68" y="96"/>
                    <a:pt x="68" y="93"/>
                  </a:cubicBezTo>
                  <a:cubicBezTo>
                    <a:pt x="68" y="89"/>
                    <a:pt x="68" y="86"/>
                    <a:pt x="68" y="82"/>
                  </a:cubicBezTo>
                  <a:cubicBezTo>
                    <a:pt x="70" y="80"/>
                    <a:pt x="73" y="77"/>
                    <a:pt x="75" y="75"/>
                  </a:cubicBezTo>
                  <a:cubicBezTo>
                    <a:pt x="78" y="72"/>
                    <a:pt x="80" y="70"/>
                    <a:pt x="83" y="68"/>
                  </a:cubicBezTo>
                  <a:cubicBezTo>
                    <a:pt x="86" y="67"/>
                    <a:pt x="89" y="67"/>
                    <a:pt x="93" y="67"/>
                  </a:cubicBezTo>
                  <a:cubicBezTo>
                    <a:pt x="97" y="67"/>
                    <a:pt x="100" y="67"/>
                    <a:pt x="103" y="68"/>
                  </a:cubicBezTo>
                  <a:cubicBezTo>
                    <a:pt x="106" y="70"/>
                    <a:pt x="108" y="72"/>
                    <a:pt x="111" y="75"/>
                  </a:cubicBezTo>
                  <a:cubicBezTo>
                    <a:pt x="113" y="77"/>
                    <a:pt x="116" y="80"/>
                    <a:pt x="118" y="82"/>
                  </a:cubicBezTo>
                  <a:cubicBezTo>
                    <a:pt x="118" y="86"/>
                    <a:pt x="118" y="89"/>
                    <a:pt x="118" y="93"/>
                  </a:cubicBezTo>
                  <a:cubicBezTo>
                    <a:pt x="118" y="96"/>
                    <a:pt x="118" y="100"/>
                    <a:pt x="118" y="103"/>
                  </a:cubicBezTo>
                  <a:close/>
                  <a:moveTo>
                    <a:pt x="153" y="33"/>
                  </a:moveTo>
                  <a:cubicBezTo>
                    <a:pt x="158" y="38"/>
                    <a:pt x="155" y="50"/>
                    <a:pt x="147" y="65"/>
                  </a:cubicBezTo>
                  <a:cubicBezTo>
                    <a:pt x="140" y="63"/>
                    <a:pt x="133" y="62"/>
                    <a:pt x="125" y="61"/>
                  </a:cubicBezTo>
                  <a:cubicBezTo>
                    <a:pt x="124" y="53"/>
                    <a:pt x="122" y="46"/>
                    <a:pt x="120" y="39"/>
                  </a:cubicBezTo>
                  <a:cubicBezTo>
                    <a:pt x="135" y="31"/>
                    <a:pt x="147" y="28"/>
                    <a:pt x="153" y="33"/>
                  </a:cubicBezTo>
                  <a:close/>
                  <a:moveTo>
                    <a:pt x="133" y="86"/>
                  </a:moveTo>
                  <a:cubicBezTo>
                    <a:pt x="131" y="84"/>
                    <a:pt x="128" y="81"/>
                    <a:pt x="126" y="79"/>
                  </a:cubicBezTo>
                  <a:cubicBezTo>
                    <a:pt x="126" y="76"/>
                    <a:pt x="126" y="72"/>
                    <a:pt x="126" y="69"/>
                  </a:cubicBezTo>
                  <a:cubicBezTo>
                    <a:pt x="132" y="70"/>
                    <a:pt x="137" y="71"/>
                    <a:pt x="142" y="72"/>
                  </a:cubicBezTo>
                  <a:cubicBezTo>
                    <a:pt x="140" y="77"/>
                    <a:pt x="136" y="81"/>
                    <a:pt x="133" y="86"/>
                  </a:cubicBezTo>
                  <a:close/>
                  <a:moveTo>
                    <a:pt x="133" y="99"/>
                  </a:moveTo>
                  <a:cubicBezTo>
                    <a:pt x="136" y="104"/>
                    <a:pt x="140" y="109"/>
                    <a:pt x="142" y="113"/>
                  </a:cubicBezTo>
                  <a:cubicBezTo>
                    <a:pt x="137" y="114"/>
                    <a:pt x="132" y="115"/>
                    <a:pt x="126" y="116"/>
                  </a:cubicBezTo>
                  <a:cubicBezTo>
                    <a:pt x="126" y="113"/>
                    <a:pt x="126" y="110"/>
                    <a:pt x="126" y="107"/>
                  </a:cubicBezTo>
                  <a:cubicBezTo>
                    <a:pt x="129" y="104"/>
                    <a:pt x="131" y="102"/>
                    <a:pt x="133" y="99"/>
                  </a:cubicBezTo>
                  <a:close/>
                  <a:moveTo>
                    <a:pt x="153" y="152"/>
                  </a:moveTo>
                  <a:cubicBezTo>
                    <a:pt x="147" y="158"/>
                    <a:pt x="135" y="155"/>
                    <a:pt x="120" y="146"/>
                  </a:cubicBezTo>
                  <a:cubicBezTo>
                    <a:pt x="122" y="140"/>
                    <a:pt x="124" y="132"/>
                    <a:pt x="125" y="124"/>
                  </a:cubicBezTo>
                  <a:cubicBezTo>
                    <a:pt x="133" y="123"/>
                    <a:pt x="140" y="122"/>
                    <a:pt x="147" y="120"/>
                  </a:cubicBezTo>
                  <a:cubicBezTo>
                    <a:pt x="155" y="135"/>
                    <a:pt x="158" y="147"/>
                    <a:pt x="153" y="152"/>
                  </a:cubicBezTo>
                  <a:close/>
                  <a:moveTo>
                    <a:pt x="150" y="111"/>
                  </a:moveTo>
                  <a:cubicBezTo>
                    <a:pt x="147" y="105"/>
                    <a:pt x="143" y="99"/>
                    <a:pt x="138" y="93"/>
                  </a:cubicBezTo>
                  <a:cubicBezTo>
                    <a:pt x="143" y="86"/>
                    <a:pt x="147" y="80"/>
                    <a:pt x="150" y="74"/>
                  </a:cubicBezTo>
                  <a:cubicBezTo>
                    <a:pt x="167" y="79"/>
                    <a:pt x="177" y="85"/>
                    <a:pt x="177" y="93"/>
                  </a:cubicBezTo>
                  <a:cubicBezTo>
                    <a:pt x="177" y="100"/>
                    <a:pt x="167" y="107"/>
                    <a:pt x="150" y="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矩形 88"/>
            <p:cNvSpPr/>
            <p:nvPr/>
          </p:nvSpPr>
          <p:spPr>
            <a:xfrm>
              <a:off x="1761743" y="2262323"/>
              <a:ext cx="3081082" cy="29514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9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85088" y="1687742"/>
            <a:ext cx="512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status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-1</a:t>
            </a:r>
            <a:r>
              <a:rPr lang="zh-CN" altLang="en-US" dirty="0" smtClean="0"/>
              <a:t> 失败 </a:t>
            </a:r>
            <a:r>
              <a:rPr lang="en-US" altLang="zh-CN" dirty="0" smtClean="0"/>
              <a:t>0</a:t>
            </a:r>
            <a:r>
              <a:rPr lang="zh-CN" altLang="en-US" dirty="0" smtClean="0"/>
              <a:t>未处理 </a:t>
            </a:r>
            <a:r>
              <a:rPr lang="en-US" altLang="zh-CN" dirty="0" smtClean="0"/>
              <a:t>1</a:t>
            </a:r>
            <a:r>
              <a:rPr lang="zh-CN" altLang="en-US" dirty="0" smtClean="0"/>
              <a:t>成功 </a:t>
            </a:r>
            <a:r>
              <a:rPr lang="en-US" altLang="zh-CN" dirty="0" smtClean="0"/>
              <a:t>2</a:t>
            </a:r>
            <a:r>
              <a:rPr lang="zh-CN" altLang="en-US" dirty="0" smtClean="0"/>
              <a:t>处理中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75267" y="2315247"/>
            <a:ext cx="1129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对于万达来说，借款表中的所有记录，只要是有状态非 </a:t>
            </a:r>
            <a:r>
              <a:rPr kumimoji="1" lang="en-US" altLang="zh-CN" dirty="0" smtClean="0"/>
              <a:t>-1</a:t>
            </a:r>
            <a:r>
              <a:rPr kumimoji="1" lang="zh-CN" altLang="en-US" dirty="0" smtClean="0"/>
              <a:t> 和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的，都要反复发起请求，直至得到明确的结果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75267" y="2978713"/>
            <a:ext cx="71737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未处理 </a:t>
            </a:r>
            <a:r>
              <a:rPr lang="en-US" altLang="zh-CN" dirty="0" smtClean="0"/>
              <a:t>2</a:t>
            </a:r>
            <a:r>
              <a:rPr lang="zh-CN" altLang="en-US" dirty="0" smtClean="0"/>
              <a:t>处理中数据的处理方式：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Quartz</a:t>
            </a:r>
            <a:r>
              <a:rPr lang="zh-CN" altLang="en-US" dirty="0" smtClean="0"/>
              <a:t>定时调度，一般</a:t>
            </a:r>
            <a:r>
              <a:rPr lang="en-US" altLang="zh-CN" dirty="0" smtClean="0"/>
              <a:t>1-2</a:t>
            </a:r>
            <a:r>
              <a:rPr lang="zh-CN" altLang="en-US" dirty="0" smtClean="0"/>
              <a:t>分钟轮询一次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Job</a:t>
            </a:r>
            <a:r>
              <a:rPr lang="zh-CN" altLang="en-US" dirty="0" smtClean="0"/>
              <a:t>中把处于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状态的数据捞出来，准备向银联发起代付请求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Quartz</a:t>
            </a:r>
            <a:r>
              <a:rPr lang="zh-CN" altLang="en-US" dirty="0" smtClean="0"/>
              <a:t>触发执行，执行</a:t>
            </a:r>
            <a:r>
              <a:rPr lang="en-US" altLang="zh-CN" dirty="0" smtClean="0"/>
              <a:t>Job</a:t>
            </a:r>
            <a:r>
              <a:rPr lang="zh-CN" altLang="en-US" dirty="0" smtClean="0"/>
              <a:t>中的逻辑，向银联发起代付请求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1172845" y="1597660"/>
            <a:ext cx="9703435" cy="2540"/>
          </a:xfrm>
          <a:prstGeom prst="line">
            <a:avLst/>
          </a:prstGeom>
          <a:ln w="38100">
            <a:solidFill>
              <a:srgbClr val="00A9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 bwMode="auto">
          <a:xfrm>
            <a:off x="1651953" y="905193"/>
            <a:ext cx="2735580" cy="764540"/>
          </a:xfrm>
          <a:prstGeom prst="rect">
            <a:avLst/>
          </a:prstGeom>
          <a:solidFill>
            <a:srgbClr val="00A99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Box 18"/>
          <p:cNvSpPr txBox="1"/>
          <p:nvPr/>
        </p:nvSpPr>
        <p:spPr bwMode="auto">
          <a:xfrm>
            <a:off x="1903730" y="915670"/>
            <a:ext cx="2232025" cy="74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spc="-150" dirty="0">
                <a:ln w="1905"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二维码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170" y="975995"/>
            <a:ext cx="732155" cy="6216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39085" y="4850765"/>
            <a:ext cx="13258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学院微信号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77163" y="4850765"/>
            <a:ext cx="1388745" cy="659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>
                <a:latin typeface="微软雅黑" panose="020B0503020204020204" charset="-122"/>
                <a:ea typeface="微软雅黑" panose="020B0503020204020204" charset="-122"/>
              </a:rPr>
              <a:t>QQ</a:t>
            </a: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交流群</a:t>
            </a:r>
          </a:p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64765" y="2787650"/>
            <a:ext cx="1874520" cy="1874520"/>
            <a:chOff x="10590" y="5091"/>
            <a:chExt cx="2952" cy="2952"/>
          </a:xfrm>
        </p:grpSpPr>
        <p:sp>
          <p:nvSpPr>
            <p:cNvPr id="7" name="圆角矩形 6"/>
            <p:cNvSpPr/>
            <p:nvPr/>
          </p:nvSpPr>
          <p:spPr>
            <a:xfrm>
              <a:off x="10590" y="5091"/>
              <a:ext cx="2953" cy="2953"/>
            </a:xfrm>
            <a:prstGeom prst="roundRect">
              <a:avLst>
                <a:gd name="adj" fmla="val 5225"/>
              </a:avLst>
            </a:prstGeom>
            <a:solidFill>
              <a:schemeClr val="bg1"/>
            </a:solidFill>
            <a:ln w="57150">
              <a:solidFill>
                <a:srgbClr val="00A99D"/>
              </a:solidFill>
            </a:ln>
            <a:effectLst>
              <a:outerShdw blurRad="457200" dist="50800" dir="720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51" name="Picture 3" descr="C:\Users\dongfeng\Desktop\素材\官方微信号.jpg官方微信号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52" y="5153"/>
              <a:ext cx="2828" cy="2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7534275" y="2787650"/>
            <a:ext cx="1874520" cy="1874520"/>
            <a:chOff x="9256" y="4390"/>
            <a:chExt cx="2952" cy="2952"/>
          </a:xfrm>
        </p:grpSpPr>
        <p:sp>
          <p:nvSpPr>
            <p:cNvPr id="14" name="圆角矩形 13"/>
            <p:cNvSpPr/>
            <p:nvPr/>
          </p:nvSpPr>
          <p:spPr>
            <a:xfrm>
              <a:off x="9256" y="4390"/>
              <a:ext cx="2953" cy="2953"/>
            </a:xfrm>
            <a:prstGeom prst="roundRect">
              <a:avLst>
                <a:gd name="adj" fmla="val 5225"/>
              </a:avLst>
            </a:prstGeom>
            <a:solidFill>
              <a:schemeClr val="bg1"/>
            </a:solidFill>
            <a:ln w="57150">
              <a:solidFill>
                <a:srgbClr val="00A99D"/>
              </a:solidFill>
            </a:ln>
            <a:effectLst>
              <a:outerShdw blurRad="457200" dist="50800" dir="720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18" y="4452"/>
              <a:ext cx="2828" cy="28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63243" y="2094975"/>
            <a:ext cx="3670014" cy="2693642"/>
            <a:chOff x="1042322" y="1739901"/>
            <a:chExt cx="4637570" cy="34037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042322" y="1739901"/>
              <a:ext cx="4637570" cy="340379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552699" y="2720253"/>
              <a:ext cx="1828800" cy="1400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03</a:t>
              </a:r>
              <a:endParaRPr kumimoji="0" lang="zh-CN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35819" y="3059475"/>
            <a:ext cx="5805023" cy="920078"/>
            <a:chOff x="4935819" y="3059475"/>
            <a:chExt cx="5805023" cy="920078"/>
          </a:xfrm>
        </p:grpSpPr>
        <p:sp>
          <p:nvSpPr>
            <p:cNvPr id="16" name="文本框 15"/>
            <p:cNvSpPr txBox="1"/>
            <p:nvPr/>
          </p:nvSpPr>
          <p:spPr>
            <a:xfrm>
              <a:off x="4935819" y="3059475"/>
              <a:ext cx="36276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A99D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Quartz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A99D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实战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935819" y="3684408"/>
              <a:ext cx="5805023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722985" y="6139992"/>
            <a:ext cx="1594303" cy="377374"/>
            <a:chOff x="9722985" y="5717714"/>
            <a:chExt cx="1594303" cy="377374"/>
          </a:xfrm>
        </p:grpSpPr>
        <p:grpSp>
          <p:nvGrpSpPr>
            <p:cNvPr id="20" name="组合 19"/>
            <p:cNvGrpSpPr/>
            <p:nvPr/>
          </p:nvGrpSpPr>
          <p:grpSpPr>
            <a:xfrm>
              <a:off x="9722985" y="5717714"/>
              <a:ext cx="1594303" cy="377374"/>
              <a:chOff x="9956800" y="4113202"/>
              <a:chExt cx="2391457" cy="56606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9956800" y="4113202"/>
                <a:ext cx="566057" cy="566057"/>
              </a:xfrm>
              <a:prstGeom prst="ellipse">
                <a:avLst/>
              </a:prstGeom>
              <a:solidFill>
                <a:srgbClr val="00A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0869500" y="4113207"/>
                <a:ext cx="566057" cy="566057"/>
              </a:xfrm>
              <a:prstGeom prst="ellipse">
                <a:avLst/>
              </a:prstGeom>
              <a:solidFill>
                <a:srgbClr val="8CC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1782200" y="4113207"/>
                <a:ext cx="566057" cy="566057"/>
              </a:xfrm>
              <a:prstGeom prst="ellipse">
                <a:avLst/>
              </a:prstGeom>
              <a:solidFill>
                <a:srgbClr val="FF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1" name="椭圆 11"/>
            <p:cNvSpPr/>
            <p:nvPr/>
          </p:nvSpPr>
          <p:spPr>
            <a:xfrm>
              <a:off x="9813775" y="5805485"/>
              <a:ext cx="195792" cy="201824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椭圆 23"/>
            <p:cNvSpPr/>
            <p:nvPr/>
          </p:nvSpPr>
          <p:spPr>
            <a:xfrm>
              <a:off x="10419225" y="5812121"/>
              <a:ext cx="201824" cy="188558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椭圆 32"/>
            <p:cNvSpPr/>
            <p:nvPr/>
          </p:nvSpPr>
          <p:spPr>
            <a:xfrm>
              <a:off x="11027691" y="5824802"/>
              <a:ext cx="201824" cy="163196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533918" y="363433"/>
            <a:ext cx="4885992" cy="716067"/>
            <a:chOff x="3653004" y="402712"/>
            <a:chExt cx="4885992" cy="716067"/>
          </a:xfrm>
        </p:grpSpPr>
        <p:sp>
          <p:nvSpPr>
            <p:cNvPr id="34" name="文本框 33"/>
            <p:cNvSpPr txBox="1"/>
            <p:nvPr/>
          </p:nvSpPr>
          <p:spPr>
            <a:xfrm>
              <a:off x="3653004" y="402712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Quartz</a:t>
              </a: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</a:t>
              </a:r>
              <a:r>
                <a:rPr kumimoji="0" lang="en-US" altLang="zh-CN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Demo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1533918" y="363433"/>
            <a:ext cx="4885992" cy="716067"/>
            <a:chOff x="3653004" y="402712"/>
            <a:chExt cx="4885992" cy="716067"/>
          </a:xfrm>
        </p:grpSpPr>
        <p:sp>
          <p:nvSpPr>
            <p:cNvPr id="59" name="文本框 58"/>
            <p:cNvSpPr txBox="1"/>
            <p:nvPr/>
          </p:nvSpPr>
          <p:spPr>
            <a:xfrm>
              <a:off x="3653004" y="402712"/>
              <a:ext cx="3295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Quartz</a:t>
              </a: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 源码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33918" y="1341084"/>
            <a:ext cx="7802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流程图：</a:t>
            </a:r>
            <a:r>
              <a:rPr kumimoji="1" lang="en-US" altLang="zh-CN" dirty="0" smtClean="0">
                <a:hlinkClick r:id="rId5"/>
              </a:rPr>
              <a:t>https</a:t>
            </a:r>
            <a:r>
              <a:rPr kumimoji="1" lang="en-US" altLang="zh-CN" dirty="0">
                <a:hlinkClick r:id="rId5"/>
              </a:rPr>
              <a:t>://</a:t>
            </a:r>
            <a:r>
              <a:rPr kumimoji="1" lang="en-US" altLang="zh-CN" dirty="0" err="1">
                <a:hlinkClick r:id="rId5"/>
              </a:rPr>
              <a:t>www.processon.com</a:t>
            </a:r>
            <a:r>
              <a:rPr kumimoji="1" lang="en-US" altLang="zh-CN" dirty="0">
                <a:hlinkClick r:id="rId5"/>
              </a:rPr>
              <a:t>/view/link/5b33730be4b063f71f4b7f40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c20e0d7-1a86-4f47-a7ee-48173af62f72"/>
          <p:cNvGrpSpPr>
            <a:grpSpLocks noChangeAspect="1"/>
          </p:cNvGrpSpPr>
          <p:nvPr/>
        </p:nvGrpSpPr>
        <p:grpSpPr>
          <a:xfrm>
            <a:off x="1027944" y="1948520"/>
            <a:ext cx="10153128" cy="3698776"/>
            <a:chOff x="1091444" y="1808820"/>
            <a:chExt cx="10153128" cy="3698776"/>
          </a:xfrm>
        </p:grpSpPr>
        <p:sp>
          <p:nvSpPr>
            <p:cNvPr id="4" name="Rectangle: Rounded Corners 2"/>
            <p:cNvSpPr/>
            <p:nvPr/>
          </p:nvSpPr>
          <p:spPr>
            <a:xfrm>
              <a:off x="1091444" y="1808820"/>
              <a:ext cx="2256251" cy="3698776"/>
            </a:xfrm>
            <a:prstGeom prst="roundRect">
              <a:avLst>
                <a:gd name="adj" fmla="val 34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16000" bIns="21600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Rectangle: Rounded Corners 3"/>
            <p:cNvSpPr/>
            <p:nvPr/>
          </p:nvSpPr>
          <p:spPr>
            <a:xfrm>
              <a:off x="3723736" y="1808820"/>
              <a:ext cx="2256251" cy="3698776"/>
            </a:xfrm>
            <a:prstGeom prst="roundRect">
              <a:avLst>
                <a:gd name="adj" fmla="val 34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16000" bIns="21600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6" name="Rectangle: Rounded Corners 4"/>
            <p:cNvSpPr/>
            <p:nvPr/>
          </p:nvSpPr>
          <p:spPr>
            <a:xfrm>
              <a:off x="8988321" y="1808820"/>
              <a:ext cx="2256251" cy="3698776"/>
            </a:xfrm>
            <a:prstGeom prst="roundRect">
              <a:avLst>
                <a:gd name="adj" fmla="val 34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16000" bIns="21600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Rectangle: Rounded Corners 5"/>
            <p:cNvSpPr/>
            <p:nvPr/>
          </p:nvSpPr>
          <p:spPr>
            <a:xfrm>
              <a:off x="6356029" y="1808820"/>
              <a:ext cx="2256251" cy="3698776"/>
            </a:xfrm>
            <a:prstGeom prst="roundRect">
              <a:avLst>
                <a:gd name="adj" fmla="val 34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216000" bIns="216000" anchor="t" anchorCtr="1">
              <a:norm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1091444" y="2733514"/>
              <a:ext cx="2256251" cy="2774082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1841902" y="2554997"/>
              <a:ext cx="755336" cy="707886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1939174" y="4714641"/>
              <a:ext cx="544020" cy="527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3723736" y="2733514"/>
              <a:ext cx="2256251" cy="2774082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TextBox 11"/>
            <p:cNvSpPr txBox="1"/>
            <p:nvPr/>
          </p:nvSpPr>
          <p:spPr>
            <a:xfrm>
              <a:off x="4474194" y="2554997"/>
              <a:ext cx="755336" cy="707886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8988321" y="2733514"/>
              <a:ext cx="2256251" cy="2774082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9738779" y="2554997"/>
              <a:ext cx="755335" cy="707886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18" name="Freeform: Shape 16"/>
            <p:cNvSpPr/>
            <p:nvPr/>
          </p:nvSpPr>
          <p:spPr>
            <a:xfrm>
              <a:off x="6356029" y="2733514"/>
              <a:ext cx="2256251" cy="2774082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TextBox 17"/>
            <p:cNvSpPr txBox="1"/>
            <p:nvPr/>
          </p:nvSpPr>
          <p:spPr>
            <a:xfrm>
              <a:off x="7106486" y="2554997"/>
              <a:ext cx="755335" cy="707886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21" name="Freeform: Shape 19"/>
            <p:cNvSpPr/>
            <p:nvPr/>
          </p:nvSpPr>
          <p:spPr>
            <a:xfrm>
              <a:off x="4572389" y="4763195"/>
              <a:ext cx="558945" cy="443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20"/>
            <p:cNvSpPr/>
            <p:nvPr/>
          </p:nvSpPr>
          <p:spPr>
            <a:xfrm>
              <a:off x="7254439" y="4762013"/>
              <a:ext cx="459429" cy="44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21"/>
            <p:cNvSpPr/>
            <p:nvPr/>
          </p:nvSpPr>
          <p:spPr>
            <a:xfrm>
              <a:off x="9886885" y="4761148"/>
              <a:ext cx="459123" cy="445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533918" y="363434"/>
            <a:ext cx="611645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Quartz</a:t>
            </a:r>
            <a:r>
              <a:rPr lang="zh-CN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在工作中的应用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251438" y="3509221"/>
            <a:ext cx="1809262" cy="97872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每天早上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都会收到昨天线上机器的健康报告，线上应用的监控报告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9342" y="2170848"/>
            <a:ext cx="2050552" cy="39658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办公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763085" y="2170848"/>
            <a:ext cx="2050552" cy="39658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财务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95377" y="2170848"/>
            <a:ext cx="2050552" cy="39658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业务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027670" y="2170848"/>
            <a:ext cx="2050552" cy="39658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其他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883730" y="3509221"/>
            <a:ext cx="1809262" cy="75713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每个月底财务都要对账，每个月底执行对账任务，导出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excel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给到公司财务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516022" y="3509221"/>
            <a:ext cx="1809262" cy="535531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互联网金融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——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代付，代扣，代偿，对账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148315" y="3509221"/>
            <a:ext cx="1809262" cy="75713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其他有规律行的活动、行为，可以借助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Quartz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帮我们完成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9722985" y="6139992"/>
            <a:ext cx="377371" cy="377371"/>
          </a:xfrm>
          <a:prstGeom prst="ellipse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331451" y="6139995"/>
            <a:ext cx="377371" cy="377371"/>
          </a:xfrm>
          <a:prstGeom prst="ellipse">
            <a:avLst/>
          </a:prstGeom>
          <a:solidFill>
            <a:srgbClr val="8C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939917" y="6139995"/>
            <a:ext cx="377371" cy="377371"/>
          </a:xfrm>
          <a:prstGeom prst="ellipse">
            <a:avLst/>
          </a:prstGeom>
          <a:solidFill>
            <a:srgbClr val="FF8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椭圆 11"/>
          <p:cNvSpPr/>
          <p:nvPr/>
        </p:nvSpPr>
        <p:spPr>
          <a:xfrm>
            <a:off x="9813775" y="6227763"/>
            <a:ext cx="195792" cy="201824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椭圆 23"/>
          <p:cNvSpPr/>
          <p:nvPr/>
        </p:nvSpPr>
        <p:spPr>
          <a:xfrm>
            <a:off x="10419225" y="6234399"/>
            <a:ext cx="201824" cy="188558"/>
          </a:xfrm>
          <a:custGeom>
            <a:avLst/>
            <a:gdLst>
              <a:gd name="connsiteX0" fmla="*/ 159472 w 338138"/>
              <a:gd name="connsiteY0" fmla="*/ 265112 h 315913"/>
              <a:gd name="connsiteX1" fmla="*/ 155575 w 338138"/>
              <a:gd name="connsiteY1" fmla="*/ 269194 h 315913"/>
              <a:gd name="connsiteX2" fmla="*/ 155575 w 338138"/>
              <a:gd name="connsiteY2" fmla="*/ 289605 h 315913"/>
              <a:gd name="connsiteX3" fmla="*/ 158173 w 338138"/>
              <a:gd name="connsiteY3" fmla="*/ 293687 h 315913"/>
              <a:gd name="connsiteX4" fmla="*/ 181553 w 338138"/>
              <a:gd name="connsiteY4" fmla="*/ 293687 h 315913"/>
              <a:gd name="connsiteX5" fmla="*/ 184150 w 338138"/>
              <a:gd name="connsiteY5" fmla="*/ 290966 h 315913"/>
              <a:gd name="connsiteX6" fmla="*/ 184150 w 338138"/>
              <a:gd name="connsiteY6" fmla="*/ 269194 h 315913"/>
              <a:gd name="connsiteX7" fmla="*/ 181553 w 338138"/>
              <a:gd name="connsiteY7" fmla="*/ 265112 h 315913"/>
              <a:gd name="connsiteX8" fmla="*/ 159472 w 338138"/>
              <a:gd name="connsiteY8" fmla="*/ 265112 h 315913"/>
              <a:gd name="connsiteX9" fmla="*/ 169069 w 338138"/>
              <a:gd name="connsiteY9" fmla="*/ 222250 h 315913"/>
              <a:gd name="connsiteX10" fmla="*/ 155575 w 338138"/>
              <a:gd name="connsiteY10" fmla="*/ 235744 h 315913"/>
              <a:gd name="connsiteX11" fmla="*/ 169069 w 338138"/>
              <a:gd name="connsiteY11" fmla="*/ 249238 h 315913"/>
              <a:gd name="connsiteX12" fmla="*/ 182563 w 338138"/>
              <a:gd name="connsiteY12" fmla="*/ 235744 h 315913"/>
              <a:gd name="connsiteX13" fmla="*/ 169069 w 338138"/>
              <a:gd name="connsiteY13" fmla="*/ 222250 h 315913"/>
              <a:gd name="connsiteX14" fmla="*/ 145852 w 338138"/>
              <a:gd name="connsiteY14" fmla="*/ 55033 h 315913"/>
              <a:gd name="connsiteX15" fmla="*/ 157704 w 338138"/>
              <a:gd name="connsiteY15" fmla="*/ 56356 h 315913"/>
              <a:gd name="connsiteX16" fmla="*/ 156388 w 338138"/>
              <a:gd name="connsiteY16" fmla="*/ 68262 h 315913"/>
              <a:gd name="connsiteX17" fmla="*/ 57619 w 338138"/>
              <a:gd name="connsiteY17" fmla="*/ 137054 h 315913"/>
              <a:gd name="connsiteX18" fmla="*/ 53669 w 338138"/>
              <a:gd name="connsiteY18" fmla="*/ 139700 h 315913"/>
              <a:gd name="connsiteX19" fmla="*/ 47084 w 338138"/>
              <a:gd name="connsiteY19" fmla="*/ 135731 h 315913"/>
              <a:gd name="connsiteX20" fmla="*/ 48401 w 338138"/>
              <a:gd name="connsiteY20" fmla="*/ 123825 h 315913"/>
              <a:gd name="connsiteX21" fmla="*/ 145852 w 338138"/>
              <a:gd name="connsiteY21" fmla="*/ 55033 h 315913"/>
              <a:gd name="connsiteX22" fmla="*/ 88577 w 338138"/>
              <a:gd name="connsiteY22" fmla="*/ 47055 h 315913"/>
              <a:gd name="connsiteX23" fmla="*/ 100532 w 338138"/>
              <a:gd name="connsiteY23" fmla="*/ 48358 h 315913"/>
              <a:gd name="connsiteX24" fmla="*/ 99203 w 338138"/>
              <a:gd name="connsiteY24" fmla="*/ 60081 h 315913"/>
              <a:gd name="connsiteX25" fmla="*/ 52712 w 338138"/>
              <a:gd name="connsiteY25" fmla="*/ 92645 h 315913"/>
              <a:gd name="connsiteX26" fmla="*/ 47399 w 338138"/>
              <a:gd name="connsiteY26" fmla="*/ 95250 h 315913"/>
              <a:gd name="connsiteX27" fmla="*/ 40757 w 338138"/>
              <a:gd name="connsiteY27" fmla="*/ 91342 h 315913"/>
              <a:gd name="connsiteX28" fmla="*/ 43414 w 338138"/>
              <a:gd name="connsiteY28" fmla="*/ 79619 h 315913"/>
              <a:gd name="connsiteX29" fmla="*/ 88577 w 338138"/>
              <a:gd name="connsiteY29" fmla="*/ 47055 h 315913"/>
              <a:gd name="connsiteX30" fmla="*/ 35086 w 338138"/>
              <a:gd name="connsiteY30" fmla="*/ 22225 h 315913"/>
              <a:gd name="connsiteX31" fmla="*/ 20637 w 338138"/>
              <a:gd name="connsiteY31" fmla="*/ 35344 h 315913"/>
              <a:gd name="connsiteX32" fmla="*/ 20637 w 338138"/>
              <a:gd name="connsiteY32" fmla="*/ 196707 h 315913"/>
              <a:gd name="connsiteX33" fmla="*/ 35086 w 338138"/>
              <a:gd name="connsiteY33" fmla="*/ 211138 h 315913"/>
              <a:gd name="connsiteX34" fmla="*/ 303051 w 338138"/>
              <a:gd name="connsiteY34" fmla="*/ 211138 h 315913"/>
              <a:gd name="connsiteX35" fmla="*/ 317500 w 338138"/>
              <a:gd name="connsiteY35" fmla="*/ 196707 h 315913"/>
              <a:gd name="connsiteX36" fmla="*/ 317500 w 338138"/>
              <a:gd name="connsiteY36" fmla="*/ 35344 h 315913"/>
              <a:gd name="connsiteX37" fmla="*/ 303051 w 338138"/>
              <a:gd name="connsiteY37" fmla="*/ 22225 h 315913"/>
              <a:gd name="connsiteX38" fmla="*/ 35086 w 338138"/>
              <a:gd name="connsiteY38" fmla="*/ 22225 h 315913"/>
              <a:gd name="connsiteX39" fmla="*/ 14529 w 338138"/>
              <a:gd name="connsiteY39" fmla="*/ 0 h 315913"/>
              <a:gd name="connsiteX40" fmla="*/ 323609 w 338138"/>
              <a:gd name="connsiteY40" fmla="*/ 0 h 315913"/>
              <a:gd name="connsiteX41" fmla="*/ 338138 w 338138"/>
              <a:gd name="connsiteY41" fmla="*/ 13163 h 315913"/>
              <a:gd name="connsiteX42" fmla="*/ 338138 w 338138"/>
              <a:gd name="connsiteY42" fmla="*/ 251414 h 315913"/>
              <a:gd name="connsiteX43" fmla="*/ 323609 w 338138"/>
              <a:gd name="connsiteY43" fmla="*/ 265893 h 315913"/>
              <a:gd name="connsiteX44" fmla="*/ 210016 w 338138"/>
              <a:gd name="connsiteY44" fmla="*/ 265893 h 315913"/>
              <a:gd name="connsiteX45" fmla="*/ 207374 w 338138"/>
              <a:gd name="connsiteY45" fmla="*/ 268526 h 315913"/>
              <a:gd name="connsiteX46" fmla="*/ 207374 w 338138"/>
              <a:gd name="connsiteY46" fmla="*/ 290903 h 315913"/>
              <a:gd name="connsiteX47" fmla="*/ 208695 w 338138"/>
              <a:gd name="connsiteY47" fmla="*/ 293536 h 315913"/>
              <a:gd name="connsiteX48" fmla="*/ 239074 w 338138"/>
              <a:gd name="connsiteY48" fmla="*/ 293536 h 315913"/>
              <a:gd name="connsiteX49" fmla="*/ 250962 w 338138"/>
              <a:gd name="connsiteY49" fmla="*/ 305383 h 315913"/>
              <a:gd name="connsiteX50" fmla="*/ 239074 w 338138"/>
              <a:gd name="connsiteY50" fmla="*/ 315913 h 315913"/>
              <a:gd name="connsiteX51" fmla="*/ 99064 w 338138"/>
              <a:gd name="connsiteY51" fmla="*/ 315913 h 315913"/>
              <a:gd name="connsiteX52" fmla="*/ 87176 w 338138"/>
              <a:gd name="connsiteY52" fmla="*/ 305383 h 315913"/>
              <a:gd name="connsiteX53" fmla="*/ 99064 w 338138"/>
              <a:gd name="connsiteY53" fmla="*/ 293536 h 315913"/>
              <a:gd name="connsiteX54" fmla="*/ 129444 w 338138"/>
              <a:gd name="connsiteY54" fmla="*/ 293536 h 315913"/>
              <a:gd name="connsiteX55" fmla="*/ 130765 w 338138"/>
              <a:gd name="connsiteY55" fmla="*/ 289587 h 315913"/>
              <a:gd name="connsiteX56" fmla="*/ 130765 w 338138"/>
              <a:gd name="connsiteY56" fmla="*/ 268526 h 315913"/>
              <a:gd name="connsiteX57" fmla="*/ 126802 w 338138"/>
              <a:gd name="connsiteY57" fmla="*/ 265893 h 315913"/>
              <a:gd name="connsiteX58" fmla="*/ 14529 w 338138"/>
              <a:gd name="connsiteY58" fmla="*/ 265893 h 315913"/>
              <a:gd name="connsiteX59" fmla="*/ 0 w 338138"/>
              <a:gd name="connsiteY59" fmla="*/ 251414 h 315913"/>
              <a:gd name="connsiteX60" fmla="*/ 0 w 338138"/>
              <a:gd name="connsiteY60" fmla="*/ 13163 h 315913"/>
              <a:gd name="connsiteX61" fmla="*/ 14529 w 338138"/>
              <a:gd name="connsiteY61" fmla="*/ 0 h 3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8138" h="315913">
                <a:moveTo>
                  <a:pt x="159472" y="265112"/>
                </a:moveTo>
                <a:cubicBezTo>
                  <a:pt x="159472" y="265112"/>
                  <a:pt x="155575" y="265112"/>
                  <a:pt x="155575" y="269194"/>
                </a:cubicBezTo>
                <a:cubicBezTo>
                  <a:pt x="155575" y="269194"/>
                  <a:pt x="155575" y="269194"/>
                  <a:pt x="155575" y="289605"/>
                </a:cubicBezTo>
                <a:cubicBezTo>
                  <a:pt x="155575" y="292326"/>
                  <a:pt x="155575" y="293687"/>
                  <a:pt x="158173" y="293687"/>
                </a:cubicBezTo>
                <a:cubicBezTo>
                  <a:pt x="158173" y="293687"/>
                  <a:pt x="158173" y="293687"/>
                  <a:pt x="181553" y="293687"/>
                </a:cubicBezTo>
                <a:cubicBezTo>
                  <a:pt x="182851" y="293687"/>
                  <a:pt x="184150" y="292326"/>
                  <a:pt x="184150" y="290966"/>
                </a:cubicBezTo>
                <a:cubicBezTo>
                  <a:pt x="184150" y="290966"/>
                  <a:pt x="184150" y="290966"/>
                  <a:pt x="184150" y="269194"/>
                </a:cubicBezTo>
                <a:cubicBezTo>
                  <a:pt x="184150" y="265112"/>
                  <a:pt x="181553" y="265112"/>
                  <a:pt x="181553" y="265112"/>
                </a:cubicBezTo>
                <a:cubicBezTo>
                  <a:pt x="181553" y="265112"/>
                  <a:pt x="181553" y="265112"/>
                  <a:pt x="159472" y="265112"/>
                </a:cubicBezTo>
                <a:close/>
                <a:moveTo>
                  <a:pt x="169069" y="222250"/>
                </a:moveTo>
                <a:cubicBezTo>
                  <a:pt x="161616" y="222250"/>
                  <a:pt x="155575" y="228291"/>
                  <a:pt x="155575" y="235744"/>
                </a:cubicBezTo>
                <a:cubicBezTo>
                  <a:pt x="155575" y="243197"/>
                  <a:pt x="161616" y="249238"/>
                  <a:pt x="169069" y="249238"/>
                </a:cubicBezTo>
                <a:cubicBezTo>
                  <a:pt x="176522" y="249238"/>
                  <a:pt x="182563" y="243197"/>
                  <a:pt x="182563" y="235744"/>
                </a:cubicBezTo>
                <a:cubicBezTo>
                  <a:pt x="182563" y="228291"/>
                  <a:pt x="176522" y="222250"/>
                  <a:pt x="169069" y="222250"/>
                </a:cubicBezTo>
                <a:close/>
                <a:moveTo>
                  <a:pt x="145852" y="55033"/>
                </a:moveTo>
                <a:cubicBezTo>
                  <a:pt x="149803" y="52387"/>
                  <a:pt x="155071" y="52387"/>
                  <a:pt x="157704" y="56356"/>
                </a:cubicBezTo>
                <a:cubicBezTo>
                  <a:pt x="160338" y="60325"/>
                  <a:pt x="159021" y="65616"/>
                  <a:pt x="156388" y="68262"/>
                </a:cubicBezTo>
                <a:cubicBezTo>
                  <a:pt x="57619" y="137054"/>
                  <a:pt x="57619" y="137054"/>
                  <a:pt x="57619" y="137054"/>
                </a:cubicBezTo>
                <a:cubicBezTo>
                  <a:pt x="56302" y="138377"/>
                  <a:pt x="54986" y="139700"/>
                  <a:pt x="53669" y="139700"/>
                </a:cubicBezTo>
                <a:cubicBezTo>
                  <a:pt x="51035" y="139700"/>
                  <a:pt x="48401" y="138377"/>
                  <a:pt x="47084" y="135731"/>
                </a:cubicBezTo>
                <a:cubicBezTo>
                  <a:pt x="44450" y="131762"/>
                  <a:pt x="44450" y="126471"/>
                  <a:pt x="48401" y="123825"/>
                </a:cubicBezTo>
                <a:cubicBezTo>
                  <a:pt x="145852" y="55033"/>
                  <a:pt x="145852" y="55033"/>
                  <a:pt x="145852" y="55033"/>
                </a:cubicBezTo>
                <a:close/>
                <a:moveTo>
                  <a:pt x="88577" y="47055"/>
                </a:moveTo>
                <a:cubicBezTo>
                  <a:pt x="92562" y="44450"/>
                  <a:pt x="97875" y="44450"/>
                  <a:pt x="100532" y="48358"/>
                </a:cubicBezTo>
                <a:cubicBezTo>
                  <a:pt x="103188" y="52265"/>
                  <a:pt x="101860" y="57476"/>
                  <a:pt x="99203" y="60081"/>
                </a:cubicBezTo>
                <a:cubicBezTo>
                  <a:pt x="52712" y="92645"/>
                  <a:pt x="52712" y="92645"/>
                  <a:pt x="52712" y="92645"/>
                </a:cubicBezTo>
                <a:cubicBezTo>
                  <a:pt x="51384" y="93947"/>
                  <a:pt x="50055" y="95250"/>
                  <a:pt x="47399" y="95250"/>
                </a:cubicBezTo>
                <a:cubicBezTo>
                  <a:pt x="44742" y="95250"/>
                  <a:pt x="42085" y="93947"/>
                  <a:pt x="40757" y="91342"/>
                </a:cubicBezTo>
                <a:cubicBezTo>
                  <a:pt x="38100" y="87435"/>
                  <a:pt x="39429" y="82224"/>
                  <a:pt x="43414" y="79619"/>
                </a:cubicBezTo>
                <a:cubicBezTo>
                  <a:pt x="88577" y="47055"/>
                  <a:pt x="88577" y="47055"/>
                  <a:pt x="88577" y="47055"/>
                </a:cubicBezTo>
                <a:close/>
                <a:moveTo>
                  <a:pt x="35086" y="22225"/>
                </a:moveTo>
                <a:cubicBezTo>
                  <a:pt x="27205" y="22225"/>
                  <a:pt x="20637" y="28785"/>
                  <a:pt x="20637" y="35344"/>
                </a:cubicBezTo>
                <a:cubicBezTo>
                  <a:pt x="20637" y="35344"/>
                  <a:pt x="20637" y="35344"/>
                  <a:pt x="20637" y="196707"/>
                </a:cubicBezTo>
                <a:cubicBezTo>
                  <a:pt x="20637" y="204579"/>
                  <a:pt x="27205" y="211138"/>
                  <a:pt x="35086" y="211138"/>
                </a:cubicBezTo>
                <a:cubicBezTo>
                  <a:pt x="35086" y="211138"/>
                  <a:pt x="35086" y="211138"/>
                  <a:pt x="303051" y="211138"/>
                </a:cubicBezTo>
                <a:cubicBezTo>
                  <a:pt x="310932" y="211138"/>
                  <a:pt x="317500" y="204579"/>
                  <a:pt x="317500" y="196707"/>
                </a:cubicBezTo>
                <a:lnTo>
                  <a:pt x="317500" y="35344"/>
                </a:lnTo>
                <a:cubicBezTo>
                  <a:pt x="317500" y="28785"/>
                  <a:pt x="310932" y="22225"/>
                  <a:pt x="303051" y="22225"/>
                </a:cubicBezTo>
                <a:cubicBezTo>
                  <a:pt x="303051" y="22225"/>
                  <a:pt x="303051" y="22225"/>
                  <a:pt x="35086" y="22225"/>
                </a:cubicBezTo>
                <a:close/>
                <a:moveTo>
                  <a:pt x="14529" y="0"/>
                </a:moveTo>
                <a:cubicBezTo>
                  <a:pt x="14529" y="0"/>
                  <a:pt x="14529" y="0"/>
                  <a:pt x="323609" y="0"/>
                </a:cubicBezTo>
                <a:cubicBezTo>
                  <a:pt x="331534" y="0"/>
                  <a:pt x="338138" y="5265"/>
                  <a:pt x="338138" y="13163"/>
                </a:cubicBezTo>
                <a:cubicBezTo>
                  <a:pt x="338138" y="13163"/>
                  <a:pt x="338138" y="13163"/>
                  <a:pt x="338138" y="251414"/>
                </a:cubicBezTo>
                <a:cubicBezTo>
                  <a:pt x="338138" y="259312"/>
                  <a:pt x="331534" y="265893"/>
                  <a:pt x="323609" y="265893"/>
                </a:cubicBezTo>
                <a:cubicBezTo>
                  <a:pt x="323609" y="265893"/>
                  <a:pt x="323609" y="265893"/>
                  <a:pt x="210016" y="265893"/>
                </a:cubicBezTo>
                <a:cubicBezTo>
                  <a:pt x="210016" y="265893"/>
                  <a:pt x="207374" y="265893"/>
                  <a:pt x="207374" y="268526"/>
                </a:cubicBezTo>
                <a:cubicBezTo>
                  <a:pt x="207374" y="268526"/>
                  <a:pt x="207374" y="268526"/>
                  <a:pt x="207374" y="290903"/>
                </a:cubicBezTo>
                <a:cubicBezTo>
                  <a:pt x="207374" y="292220"/>
                  <a:pt x="207374" y="293536"/>
                  <a:pt x="208695" y="293536"/>
                </a:cubicBezTo>
                <a:cubicBezTo>
                  <a:pt x="208695" y="293536"/>
                  <a:pt x="208695" y="293536"/>
                  <a:pt x="239074" y="293536"/>
                </a:cubicBezTo>
                <a:cubicBezTo>
                  <a:pt x="245679" y="293536"/>
                  <a:pt x="250962" y="298801"/>
                  <a:pt x="250962" y="305383"/>
                </a:cubicBezTo>
                <a:cubicBezTo>
                  <a:pt x="250962" y="310648"/>
                  <a:pt x="245679" y="315913"/>
                  <a:pt x="239074" y="315913"/>
                </a:cubicBezTo>
                <a:cubicBezTo>
                  <a:pt x="239074" y="315913"/>
                  <a:pt x="239074" y="315913"/>
                  <a:pt x="99064" y="315913"/>
                </a:cubicBezTo>
                <a:cubicBezTo>
                  <a:pt x="92460" y="315913"/>
                  <a:pt x="87176" y="310648"/>
                  <a:pt x="87176" y="305383"/>
                </a:cubicBezTo>
                <a:cubicBezTo>
                  <a:pt x="87176" y="298801"/>
                  <a:pt x="92460" y="293536"/>
                  <a:pt x="99064" y="293536"/>
                </a:cubicBezTo>
                <a:cubicBezTo>
                  <a:pt x="99064" y="293536"/>
                  <a:pt x="99064" y="293536"/>
                  <a:pt x="129444" y="293536"/>
                </a:cubicBezTo>
                <a:cubicBezTo>
                  <a:pt x="130765" y="293536"/>
                  <a:pt x="130765" y="292220"/>
                  <a:pt x="130765" y="289587"/>
                </a:cubicBezTo>
                <a:cubicBezTo>
                  <a:pt x="130765" y="289587"/>
                  <a:pt x="130765" y="289587"/>
                  <a:pt x="130765" y="268526"/>
                </a:cubicBezTo>
                <a:cubicBezTo>
                  <a:pt x="130765" y="264577"/>
                  <a:pt x="126802" y="265893"/>
                  <a:pt x="126802" y="265893"/>
                </a:cubicBezTo>
                <a:cubicBezTo>
                  <a:pt x="126802" y="265893"/>
                  <a:pt x="126802" y="265893"/>
                  <a:pt x="14529" y="265893"/>
                </a:cubicBezTo>
                <a:cubicBezTo>
                  <a:pt x="6604" y="265893"/>
                  <a:pt x="0" y="259312"/>
                  <a:pt x="0" y="251414"/>
                </a:cubicBezTo>
                <a:cubicBezTo>
                  <a:pt x="0" y="251414"/>
                  <a:pt x="0" y="251414"/>
                  <a:pt x="0" y="13163"/>
                </a:cubicBezTo>
                <a:cubicBezTo>
                  <a:pt x="0" y="5265"/>
                  <a:pt x="6604" y="0"/>
                  <a:pt x="145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椭圆 32"/>
          <p:cNvSpPr/>
          <p:nvPr/>
        </p:nvSpPr>
        <p:spPr>
          <a:xfrm>
            <a:off x="11027691" y="6247080"/>
            <a:ext cx="201824" cy="163196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37052" y="4402378"/>
            <a:ext cx="50546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感谢您的观看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694217" y="954322"/>
            <a:ext cx="4340270" cy="3445466"/>
            <a:chOff x="3925865" y="1088434"/>
            <a:chExt cx="4340270" cy="344546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3925865" y="1088434"/>
              <a:ext cx="4340270" cy="3445466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061102" y="2180083"/>
              <a:ext cx="206979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2018</a:t>
              </a:r>
              <a:endParaRPr kumimoji="0" lang="zh-CN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80358" y="5484305"/>
            <a:ext cx="4154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讲师：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无双 </a:t>
            </a:r>
            <a:r>
              <a:rPr lang="is-IS" altLang="zh-CN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3190976240</a:t>
            </a:r>
            <a:endParaRPr lang="en-US" altLang="zh-CN" dirty="0" smtClean="0"/>
          </a:p>
          <a:p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视频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资料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【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贝贝老师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】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3344625292</a:t>
            </a:r>
          </a:p>
          <a:p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VIP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咨询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【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苏微老师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】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3020078830</a:t>
            </a:r>
          </a:p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云析学院交流群：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</a:rPr>
              <a:t>663455604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39" grpId="0" animBg="1"/>
      <p:bldP spid="40" grpId="0" animBg="1"/>
      <p:bldP spid="41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1172845" y="1597660"/>
            <a:ext cx="9703435" cy="2540"/>
          </a:xfrm>
          <a:prstGeom prst="line">
            <a:avLst/>
          </a:prstGeom>
          <a:ln w="38100">
            <a:solidFill>
              <a:srgbClr val="00A9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9"/>
          <p:cNvSpPr txBox="1"/>
          <p:nvPr/>
        </p:nvSpPr>
        <p:spPr>
          <a:xfrm>
            <a:off x="1316736" y="1767840"/>
            <a:ext cx="95595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昵称：无双（借鉴周杰伦游戏歌曲</a:t>
            </a:r>
            <a:r>
              <a:rPr lang="en-US" altLang="zh-CN" sz="1600" dirty="0" smtClean="0"/>
              <a:t>《</a:t>
            </a:r>
            <a:r>
              <a:rPr lang="zh-CN" altLang="en-US" sz="1600" dirty="0" smtClean="0"/>
              <a:t>无双</a:t>
            </a:r>
            <a:r>
              <a:rPr lang="en-US" altLang="zh-CN" sz="1600" dirty="0" smtClean="0"/>
              <a:t>》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上海</a:t>
            </a:r>
            <a:r>
              <a:rPr lang="zh-CN" altLang="en-US" sz="1600" dirty="0"/>
              <a:t>交通大学软件工程专业</a:t>
            </a:r>
            <a:r>
              <a:rPr lang="zh-CN" altLang="en-US" sz="1600" dirty="0" smtClean="0"/>
              <a:t>硕士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10</a:t>
            </a:r>
            <a:r>
              <a:rPr lang="zh-CN" altLang="en-US" sz="1600" dirty="0"/>
              <a:t>年以上开发经验，具备多个大规模互联网项目实战</a:t>
            </a:r>
            <a:r>
              <a:rPr lang="zh-CN" altLang="en-US" sz="1600" dirty="0" smtClean="0"/>
              <a:t>经验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en-US" sz="1600" dirty="0" smtClean="0"/>
              <a:t>精通</a:t>
            </a:r>
            <a:r>
              <a:rPr lang="en-US" altLang="zh-CN" sz="1600" dirty="0"/>
              <a:t>Java</a:t>
            </a:r>
            <a:r>
              <a:rPr lang="zh-CN" altLang="en-US" sz="1600" dirty="0"/>
              <a:t>，熟悉高并发，分布式技术，对</a:t>
            </a:r>
            <a:r>
              <a:rPr lang="en-US" altLang="zh-CN" sz="1600" dirty="0"/>
              <a:t>MySQL/Oracle</a:t>
            </a:r>
            <a:r>
              <a:rPr lang="zh-CN" altLang="en-US" sz="1600" dirty="0"/>
              <a:t>等主流数据库的优化有丰富的经验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曾任职过的有名的公司有：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·</a:t>
            </a:r>
            <a:r>
              <a:rPr lang="zh-CN" altLang="en-US" sz="1600" dirty="0" smtClean="0"/>
              <a:t> 飞牛网（大润发电子商务，现被阿里巴巴收购）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·</a:t>
            </a:r>
            <a:r>
              <a:rPr lang="zh-CN" altLang="en-US" sz="1600" dirty="0" smtClean="0"/>
              <a:t> 美团点评（港股上市的腾讯系独角兽）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·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2345</a:t>
            </a:r>
            <a:r>
              <a:rPr lang="zh-CN" altLang="en-US" sz="1600" dirty="0" smtClean="0"/>
              <a:t>网址导航（国内第一个在</a:t>
            </a:r>
            <a:r>
              <a:rPr lang="en-US" altLang="zh-CN" sz="1600" dirty="0" smtClean="0"/>
              <a:t>A</a:t>
            </a:r>
            <a:r>
              <a:rPr lang="zh-CN" altLang="en-US" sz="1600" dirty="0" smtClean="0"/>
              <a:t>股上市的互联网公司，上市每个员工发</a:t>
            </a:r>
            <a:r>
              <a:rPr lang="en-US" altLang="zh-CN" sz="1600" dirty="0" smtClean="0"/>
              <a:t>23.45</a:t>
            </a:r>
            <a:r>
              <a:rPr lang="zh-CN" altLang="en-US" sz="1600" dirty="0" smtClean="0"/>
              <a:t>克黄金作为纪念）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sz="1600" dirty="0" smtClean="0"/>
              <a:t>·</a:t>
            </a:r>
            <a:r>
              <a:rPr lang="zh-CN" altLang="en-US" sz="1600" dirty="0" smtClean="0"/>
              <a:t> 万达（伙食真的好，一日三餐全免费自助，大厨一个季度换一次菜系，一顿饭</a:t>
            </a:r>
            <a:r>
              <a:rPr lang="en-US" altLang="zh-CN" sz="1600" dirty="0" smtClean="0"/>
              <a:t>20-30</a:t>
            </a:r>
            <a:r>
              <a:rPr lang="zh-CN" altLang="en-US" sz="1600" dirty="0" smtClean="0"/>
              <a:t>个菜没毛病）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en-US" altLang="zh-CN" b="1" dirty="0">
                <a:solidFill>
                  <a:srgbClr val="FF0000"/>
                </a:solidFill>
              </a:rPr>
              <a:t>QQ</a:t>
            </a:r>
            <a:r>
              <a:rPr lang="zh-CN" altLang="en-US" b="1" dirty="0">
                <a:solidFill>
                  <a:srgbClr val="FF0000"/>
                </a:solidFill>
              </a:rPr>
              <a:t>： </a:t>
            </a:r>
            <a:r>
              <a:rPr lang="en-US" altLang="zh-CN" b="1" dirty="0">
                <a:solidFill>
                  <a:srgbClr val="FF0000"/>
                </a:solidFill>
              </a:rPr>
              <a:t>3190976240 </a:t>
            </a:r>
            <a:r>
              <a:rPr lang="zh-CN" altLang="en-US" b="1" dirty="0" smtClean="0">
                <a:solidFill>
                  <a:srgbClr val="FF0000"/>
                </a:solidFill>
              </a:rPr>
              <a:t>   </a:t>
            </a:r>
            <a:r>
              <a:rPr lang="zh-CN" altLang="en-US" sz="1600" dirty="0" smtClean="0"/>
              <a:t>欢迎</a:t>
            </a:r>
            <a:r>
              <a:rPr lang="zh-CN" altLang="en-US" sz="1600" dirty="0"/>
              <a:t>技术探讨和交流</a:t>
            </a:r>
          </a:p>
          <a:p>
            <a:endParaRPr lang="zh-CN" altLang="en-US" sz="1600" dirty="0"/>
          </a:p>
        </p:txBody>
      </p:sp>
      <p:sp>
        <p:nvSpPr>
          <p:cNvPr id="5" name="矩形 4"/>
          <p:cNvSpPr/>
          <p:nvPr/>
        </p:nvSpPr>
        <p:spPr bwMode="auto">
          <a:xfrm>
            <a:off x="1651953" y="905193"/>
            <a:ext cx="2735580" cy="764540"/>
          </a:xfrm>
          <a:prstGeom prst="rect">
            <a:avLst/>
          </a:prstGeom>
          <a:solidFill>
            <a:srgbClr val="00A99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18"/>
          <p:cNvSpPr txBox="1"/>
          <p:nvPr/>
        </p:nvSpPr>
        <p:spPr bwMode="auto">
          <a:xfrm>
            <a:off x="1903730" y="915670"/>
            <a:ext cx="2232025" cy="743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spc="-150" dirty="0">
                <a:ln w="1905">
                  <a:noFill/>
                </a:ln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讲师简介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170" y="975995"/>
            <a:ext cx="732155" cy="621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58434" y="1739901"/>
            <a:ext cx="4637570" cy="3403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68812" y="288532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 smtClean="0">
                <a:solidFill>
                  <a:schemeClr val="bg1"/>
                </a:solidFill>
              </a:rPr>
              <a:t>目录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88313" y="1288597"/>
            <a:ext cx="4426524" cy="726013"/>
            <a:chOff x="6288313" y="1288597"/>
            <a:chExt cx="4426524" cy="72601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6288313" y="1301531"/>
              <a:ext cx="971550" cy="71307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559532" y="1332672"/>
              <a:ext cx="385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419520" y="1288597"/>
              <a:ext cx="3295317" cy="612787"/>
              <a:chOff x="5402407" y="1261770"/>
              <a:chExt cx="3295317" cy="612787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5402407" y="1261770"/>
                <a:ext cx="32953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Quartz</a:t>
                </a:r>
                <a:r>
                  <a:rPr lang="zh-CN" alt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是什么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402408" y="1630131"/>
                <a:ext cx="3074305" cy="244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288313" y="2474353"/>
            <a:ext cx="4426524" cy="830997"/>
            <a:chOff x="6288313" y="2474353"/>
            <a:chExt cx="4426524" cy="83099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6288313" y="2490681"/>
              <a:ext cx="971550" cy="71307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559532" y="2523732"/>
              <a:ext cx="385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2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419520" y="2474353"/>
              <a:ext cx="3295317" cy="830997"/>
              <a:chOff x="5402407" y="1261770"/>
              <a:chExt cx="3295317" cy="830997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5402407" y="1261770"/>
                <a:ext cx="32953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Quartz</a:t>
                </a:r>
                <a:r>
                  <a:rPr lang="zh-CN" altLang="sk-SK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核心</a:t>
                </a:r>
                <a:r>
                  <a:rPr lang="zh-CN" altLang="sk-SK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功能</a:t>
                </a:r>
              </a:p>
              <a:p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402408" y="1630131"/>
                <a:ext cx="3074305" cy="244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288313" y="3679831"/>
            <a:ext cx="4426524" cy="830997"/>
            <a:chOff x="6288313" y="3679831"/>
            <a:chExt cx="4426524" cy="8309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6288313" y="3679831"/>
              <a:ext cx="971550" cy="71307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6559532" y="3710956"/>
              <a:ext cx="385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3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419520" y="3679831"/>
              <a:ext cx="3295317" cy="830997"/>
              <a:chOff x="5402407" y="1261770"/>
              <a:chExt cx="3295317" cy="830997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5402407" y="1261770"/>
                <a:ext cx="32953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Quartz demo</a:t>
                </a:r>
                <a:r>
                  <a:rPr lang="zh-CN" alt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演示</a:t>
                </a:r>
                <a:endPara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  <a:p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402408" y="1630131"/>
                <a:ext cx="3074305" cy="244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288313" y="4868981"/>
            <a:ext cx="4426524" cy="833994"/>
            <a:chOff x="6288313" y="4868981"/>
            <a:chExt cx="4426524" cy="83399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6288313" y="4868981"/>
              <a:ext cx="971550" cy="71307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6559532" y="4886492"/>
              <a:ext cx="385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4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7419520" y="4871978"/>
              <a:ext cx="3295317" cy="830997"/>
              <a:chOff x="5402407" y="1261770"/>
              <a:chExt cx="3295317" cy="83099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5402407" y="1261770"/>
                <a:ext cx="32953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Quartz</a:t>
                </a:r>
                <a:r>
                  <a:rPr lang="zh-CN" alt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使用</a:t>
                </a:r>
                <a:r>
                  <a:rPr lang="zh-CN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场景</a:t>
                </a:r>
              </a:p>
              <a:p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5402408" y="1630131"/>
                <a:ext cx="3074305" cy="244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9722985" y="6139992"/>
            <a:ext cx="1594303" cy="377374"/>
            <a:chOff x="9722985" y="5717714"/>
            <a:chExt cx="1594303" cy="377374"/>
          </a:xfrm>
        </p:grpSpPr>
        <p:grpSp>
          <p:nvGrpSpPr>
            <p:cNvPr id="30" name="组合 29"/>
            <p:cNvGrpSpPr/>
            <p:nvPr/>
          </p:nvGrpSpPr>
          <p:grpSpPr>
            <a:xfrm>
              <a:off x="9722985" y="5717714"/>
              <a:ext cx="1594303" cy="377374"/>
              <a:chOff x="9956800" y="4113202"/>
              <a:chExt cx="2391457" cy="566062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9956800" y="4113202"/>
                <a:ext cx="566057" cy="566057"/>
              </a:xfrm>
              <a:prstGeom prst="ellipse">
                <a:avLst/>
              </a:prstGeom>
              <a:solidFill>
                <a:srgbClr val="00A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0869500" y="4113207"/>
                <a:ext cx="566057" cy="566057"/>
              </a:xfrm>
              <a:prstGeom prst="ellipse">
                <a:avLst/>
              </a:prstGeom>
              <a:solidFill>
                <a:srgbClr val="8CC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1782200" y="4113207"/>
                <a:ext cx="566057" cy="566057"/>
              </a:xfrm>
              <a:prstGeom prst="ellipse">
                <a:avLst/>
              </a:prstGeom>
              <a:solidFill>
                <a:srgbClr val="FF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1" name="椭圆 11"/>
            <p:cNvSpPr/>
            <p:nvPr/>
          </p:nvSpPr>
          <p:spPr>
            <a:xfrm>
              <a:off x="9813775" y="5805485"/>
              <a:ext cx="195792" cy="201824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椭圆 23"/>
            <p:cNvSpPr/>
            <p:nvPr/>
          </p:nvSpPr>
          <p:spPr>
            <a:xfrm>
              <a:off x="10419225" y="5812121"/>
              <a:ext cx="201824" cy="188558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1027691" y="5824802"/>
              <a:ext cx="201824" cy="163196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63243" y="2094975"/>
            <a:ext cx="3670014" cy="2693642"/>
            <a:chOff x="1042322" y="1739901"/>
            <a:chExt cx="4637570" cy="34037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042322" y="1739901"/>
              <a:ext cx="4637570" cy="340379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552699" y="2720253"/>
              <a:ext cx="1828800" cy="1400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16025" y="1504475"/>
            <a:ext cx="6123891" cy="1608718"/>
            <a:chOff x="4935819" y="3059475"/>
            <a:chExt cx="5892796" cy="1155493"/>
          </a:xfrm>
        </p:grpSpPr>
        <p:sp>
          <p:nvSpPr>
            <p:cNvPr id="16" name="文本框 15"/>
            <p:cNvSpPr txBox="1"/>
            <p:nvPr/>
          </p:nvSpPr>
          <p:spPr>
            <a:xfrm>
              <a:off x="4935819" y="3059475"/>
              <a:ext cx="36276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kumimoji="1" lang="en-US" altLang="zh-CN" sz="3200" dirty="0" smtClean="0"/>
                <a:t>Quartz</a:t>
              </a:r>
              <a:r>
                <a:rPr kumimoji="1" lang="zh-CN" altLang="en-US" sz="3200" dirty="0" smtClean="0"/>
                <a:t>框架</a:t>
              </a:r>
              <a:r>
                <a:rPr kumimoji="1" lang="zh-CN" altLang="en-US" sz="3200" dirty="0"/>
                <a:t>简介</a:t>
              </a:r>
              <a:endParaRPr lang="zh-CN" altLang="en-US" sz="32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935819" y="3684408"/>
              <a:ext cx="5892796" cy="5305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400" dirty="0"/>
                <a:t>Quartz</a:t>
              </a:r>
              <a:r>
                <a:rPr lang="zh-CN" altLang="en-US" sz="1400" dirty="0"/>
                <a:t>是</a:t>
              </a:r>
              <a:r>
                <a:rPr lang="en-US" altLang="zh-CN" sz="1400" dirty="0" err="1"/>
                <a:t>OpenSymphony</a:t>
              </a:r>
              <a:r>
                <a:rPr lang="zh-CN" altLang="en-US" sz="1400" dirty="0"/>
                <a:t>开源组织在</a:t>
              </a:r>
              <a:r>
                <a:rPr lang="en-US" altLang="zh-CN" sz="1400" dirty="0"/>
                <a:t>Job scheduling</a:t>
              </a:r>
              <a:r>
                <a:rPr lang="zh-CN" altLang="en-US" sz="1400" dirty="0"/>
                <a:t>领域又一个开源项目，它可以与</a:t>
              </a:r>
              <a:r>
                <a:rPr lang="en-US" altLang="zh-CN" sz="1400" dirty="0"/>
                <a:t>J2EE</a:t>
              </a:r>
              <a:r>
                <a:rPr lang="zh-CN" altLang="en-US" sz="1400" dirty="0"/>
                <a:t>与</a:t>
              </a:r>
              <a:r>
                <a:rPr lang="en-US" altLang="zh-CN" sz="1400" dirty="0"/>
                <a:t>J2SE</a:t>
              </a:r>
              <a:r>
                <a:rPr lang="zh-CN" altLang="en-US" sz="1400" dirty="0"/>
                <a:t>应用程序相结合也可以单独使用。</a:t>
              </a:r>
              <a:r>
                <a:rPr lang="en-US" altLang="zh-CN" sz="1400" dirty="0"/>
                <a:t>Quartz</a:t>
              </a:r>
              <a:r>
                <a:rPr lang="zh-CN" altLang="en-US" sz="1400" dirty="0"/>
                <a:t>可以用来创建简单或为运行十个，百个，甚至是好几万个</a:t>
              </a:r>
              <a:r>
                <a:rPr lang="en-US" altLang="zh-CN" sz="1400" dirty="0"/>
                <a:t>Jobs</a:t>
              </a:r>
              <a:r>
                <a:rPr lang="zh-CN" altLang="en-US" sz="1400" dirty="0"/>
                <a:t>这样复杂的程序</a:t>
              </a:r>
              <a:endParaRPr kumimoji="1" lang="en-US" altLang="zh-CN" sz="14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722985" y="6139992"/>
            <a:ext cx="1594303" cy="377374"/>
            <a:chOff x="9722985" y="5717714"/>
            <a:chExt cx="1594303" cy="377374"/>
          </a:xfrm>
        </p:grpSpPr>
        <p:grpSp>
          <p:nvGrpSpPr>
            <p:cNvPr id="20" name="组合 19"/>
            <p:cNvGrpSpPr/>
            <p:nvPr/>
          </p:nvGrpSpPr>
          <p:grpSpPr>
            <a:xfrm>
              <a:off x="9722985" y="5717714"/>
              <a:ext cx="1594303" cy="377374"/>
              <a:chOff x="9956800" y="4113202"/>
              <a:chExt cx="2391457" cy="56606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9956800" y="4113202"/>
                <a:ext cx="566057" cy="566057"/>
              </a:xfrm>
              <a:prstGeom prst="ellipse">
                <a:avLst/>
              </a:prstGeom>
              <a:solidFill>
                <a:srgbClr val="00A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0869500" y="4113207"/>
                <a:ext cx="566057" cy="566057"/>
              </a:xfrm>
              <a:prstGeom prst="ellipse">
                <a:avLst/>
              </a:prstGeom>
              <a:solidFill>
                <a:srgbClr val="8CC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1782200" y="4113207"/>
                <a:ext cx="566057" cy="566057"/>
              </a:xfrm>
              <a:prstGeom prst="ellipse">
                <a:avLst/>
              </a:prstGeom>
              <a:solidFill>
                <a:srgbClr val="FF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1" name="椭圆 11"/>
            <p:cNvSpPr/>
            <p:nvPr/>
          </p:nvSpPr>
          <p:spPr>
            <a:xfrm>
              <a:off x="9813775" y="5805485"/>
              <a:ext cx="195792" cy="201824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椭圆 23"/>
            <p:cNvSpPr/>
            <p:nvPr/>
          </p:nvSpPr>
          <p:spPr>
            <a:xfrm>
              <a:off x="10419225" y="5812121"/>
              <a:ext cx="201824" cy="188558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椭圆 32"/>
            <p:cNvSpPr/>
            <p:nvPr/>
          </p:nvSpPr>
          <p:spPr>
            <a:xfrm>
              <a:off x="11027691" y="5824802"/>
              <a:ext cx="201824" cy="163196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218" y="3381462"/>
            <a:ext cx="7162446" cy="1740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1533918" y="363433"/>
            <a:ext cx="8244066" cy="954107"/>
            <a:chOff x="3653004" y="402712"/>
            <a:chExt cx="8244066" cy="954107"/>
          </a:xfrm>
        </p:grpSpPr>
        <p:sp>
          <p:nvSpPr>
            <p:cNvPr id="81" name="文本框 80"/>
            <p:cNvSpPr txBox="1"/>
            <p:nvPr/>
          </p:nvSpPr>
          <p:spPr>
            <a:xfrm>
              <a:off x="3653004" y="402712"/>
              <a:ext cx="82440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kumimoji="1" lang="en-US" altLang="zh-CN" sz="2800" dirty="0"/>
                <a:t>Quartz</a:t>
              </a:r>
              <a:r>
                <a:rPr kumimoji="1" lang="zh-CN" altLang="en-US" sz="2800" dirty="0" smtClean="0"/>
                <a:t>框架使用场景</a:t>
              </a:r>
              <a:r>
                <a:rPr kumimoji="1" lang="en-US" altLang="zh-CN" sz="2800" dirty="0" smtClean="0"/>
                <a:t>——</a:t>
              </a:r>
              <a:r>
                <a:rPr kumimoji="1" lang="zh-CN" altLang="en-US" sz="2800" dirty="0"/>
                <a:t>各种刷票软件怎么做的？</a:t>
              </a:r>
            </a:p>
            <a:p>
              <a:pPr lvl="0"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051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458" y="1525750"/>
            <a:ext cx="7289800" cy="2705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kumimoji="1" lang="en-US" altLang="zh-CN" sz="2800" dirty="0"/>
              <a:t>Quartz</a:t>
            </a:r>
            <a:r>
              <a:rPr kumimoji="1" lang="zh-CN" altLang="en-US" sz="2800" dirty="0"/>
              <a:t>框架使用场景</a:t>
            </a:r>
            <a:r>
              <a:rPr kumimoji="1" lang="en-US" altLang="zh-CN" sz="2800" dirty="0" smtClean="0"/>
              <a:t>——</a:t>
            </a:r>
            <a:r>
              <a:rPr kumimoji="1" lang="zh-CN" altLang="en-US" sz="2800" dirty="0" smtClean="0"/>
              <a:t>每个月信用卡还款提醒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292" y="1185672"/>
            <a:ext cx="6832600" cy="42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63243" y="2094975"/>
            <a:ext cx="3670014" cy="2693642"/>
            <a:chOff x="1042322" y="1739901"/>
            <a:chExt cx="4637570" cy="34037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042322" y="1739901"/>
              <a:ext cx="4637570" cy="340379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552699" y="2720253"/>
              <a:ext cx="1828800" cy="1400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35819" y="3059475"/>
            <a:ext cx="5805023" cy="920078"/>
            <a:chOff x="4935819" y="3059475"/>
            <a:chExt cx="5805023" cy="920078"/>
          </a:xfrm>
        </p:grpSpPr>
        <p:sp>
          <p:nvSpPr>
            <p:cNvPr id="16" name="文本框 15"/>
            <p:cNvSpPr txBox="1"/>
            <p:nvPr/>
          </p:nvSpPr>
          <p:spPr>
            <a:xfrm>
              <a:off x="4935819" y="3059475"/>
              <a:ext cx="56852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3200" b="1" dirty="0" smtClean="0">
                  <a:solidFill>
                    <a:srgbClr val="00A99D"/>
                  </a:solidFill>
                  <a:latin typeface="微软雅黑" panose="020B0503020204020204" charset="-122"/>
                  <a:ea typeface="微软雅黑" panose="020B0503020204020204" charset="-122"/>
                </a:rPr>
                <a:t>Quartz</a:t>
              </a:r>
              <a:r>
                <a:rPr lang="zh-CN" altLang="en-US" sz="3200" b="1" dirty="0" smtClean="0">
                  <a:solidFill>
                    <a:srgbClr val="00A99D"/>
                  </a:solidFill>
                  <a:latin typeface="微软雅黑" panose="020B0503020204020204" charset="-122"/>
                  <a:ea typeface="微软雅黑" panose="020B0503020204020204" charset="-122"/>
                </a:rPr>
                <a:t>在金融领域的应用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A99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935819" y="3684408"/>
              <a:ext cx="5805023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722985" y="6139992"/>
            <a:ext cx="1594303" cy="377374"/>
            <a:chOff x="9722985" y="5717714"/>
            <a:chExt cx="1594303" cy="377374"/>
          </a:xfrm>
        </p:grpSpPr>
        <p:grpSp>
          <p:nvGrpSpPr>
            <p:cNvPr id="20" name="组合 19"/>
            <p:cNvGrpSpPr/>
            <p:nvPr/>
          </p:nvGrpSpPr>
          <p:grpSpPr>
            <a:xfrm>
              <a:off x="9722985" y="5717714"/>
              <a:ext cx="1594303" cy="377374"/>
              <a:chOff x="9956800" y="4113202"/>
              <a:chExt cx="2391457" cy="56606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9956800" y="4113202"/>
                <a:ext cx="566057" cy="566057"/>
              </a:xfrm>
              <a:prstGeom prst="ellipse">
                <a:avLst/>
              </a:prstGeom>
              <a:solidFill>
                <a:srgbClr val="00A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0869500" y="4113207"/>
                <a:ext cx="566057" cy="566057"/>
              </a:xfrm>
              <a:prstGeom prst="ellipse">
                <a:avLst/>
              </a:prstGeom>
              <a:solidFill>
                <a:srgbClr val="8CC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1782200" y="4113207"/>
                <a:ext cx="566057" cy="566057"/>
              </a:xfrm>
              <a:prstGeom prst="ellipse">
                <a:avLst/>
              </a:prstGeom>
              <a:solidFill>
                <a:srgbClr val="FF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1" name="椭圆 11"/>
            <p:cNvSpPr/>
            <p:nvPr/>
          </p:nvSpPr>
          <p:spPr>
            <a:xfrm>
              <a:off x="9813775" y="5805485"/>
              <a:ext cx="195792" cy="201824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椭圆 23"/>
            <p:cNvSpPr/>
            <p:nvPr/>
          </p:nvSpPr>
          <p:spPr>
            <a:xfrm>
              <a:off x="10419225" y="5812121"/>
              <a:ext cx="201824" cy="188558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3" name="椭圆 32"/>
            <p:cNvSpPr/>
            <p:nvPr/>
          </p:nvSpPr>
          <p:spPr>
            <a:xfrm>
              <a:off x="11027691" y="5824802"/>
              <a:ext cx="201824" cy="163196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1"/>
          <p:cNvSpPr/>
          <p:nvPr/>
        </p:nvSpPr>
        <p:spPr bwMode="auto">
          <a:xfrm>
            <a:off x="1219616" y="1877669"/>
            <a:ext cx="4407776" cy="3818883"/>
          </a:xfrm>
          <a:custGeom>
            <a:avLst/>
            <a:gdLst>
              <a:gd name="T0" fmla="*/ 103 w 208"/>
              <a:gd name="T1" fmla="*/ 180 h 180"/>
              <a:gd name="T2" fmla="*/ 21 w 208"/>
              <a:gd name="T3" fmla="*/ 180 h 180"/>
              <a:gd name="T4" fmla="*/ 9 w 208"/>
              <a:gd name="T5" fmla="*/ 160 h 180"/>
              <a:gd name="T6" fmla="*/ 92 w 208"/>
              <a:gd name="T7" fmla="*/ 14 h 180"/>
              <a:gd name="T8" fmla="*/ 115 w 208"/>
              <a:gd name="T9" fmla="*/ 13 h 180"/>
              <a:gd name="T10" fmla="*/ 199 w 208"/>
              <a:gd name="T11" fmla="*/ 159 h 180"/>
              <a:gd name="T12" fmla="*/ 185 w 208"/>
              <a:gd name="T13" fmla="*/ 180 h 180"/>
              <a:gd name="T14" fmla="*/ 103 w 20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" h="180">
                <a:moveTo>
                  <a:pt x="103" y="180"/>
                </a:moveTo>
                <a:cubicBezTo>
                  <a:pt x="76" y="180"/>
                  <a:pt x="49" y="180"/>
                  <a:pt x="21" y="180"/>
                </a:cubicBezTo>
                <a:cubicBezTo>
                  <a:pt x="4" y="180"/>
                  <a:pt x="0" y="175"/>
                  <a:pt x="9" y="160"/>
                </a:cubicBezTo>
                <a:cubicBezTo>
                  <a:pt x="36" y="111"/>
                  <a:pt x="64" y="63"/>
                  <a:pt x="92" y="14"/>
                </a:cubicBezTo>
                <a:cubicBezTo>
                  <a:pt x="99" y="1"/>
                  <a:pt x="107" y="0"/>
                  <a:pt x="115" y="13"/>
                </a:cubicBezTo>
                <a:cubicBezTo>
                  <a:pt x="143" y="62"/>
                  <a:pt x="171" y="110"/>
                  <a:pt x="199" y="159"/>
                </a:cubicBezTo>
                <a:cubicBezTo>
                  <a:pt x="208" y="175"/>
                  <a:pt x="205" y="180"/>
                  <a:pt x="185" y="180"/>
                </a:cubicBezTo>
                <a:cubicBezTo>
                  <a:pt x="158" y="180"/>
                  <a:pt x="131" y="180"/>
                  <a:pt x="103" y="180"/>
                </a:cubicBezTo>
                <a:close/>
              </a:path>
            </a:pathLst>
          </a:custGeom>
          <a:solidFill>
            <a:schemeClr val="accent1"/>
          </a:solidFill>
          <a:ln w="38100">
            <a:solidFill>
              <a:schemeClr val="bg1"/>
            </a:solidFill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5" name="任意多边形: 形状 2"/>
          <p:cNvSpPr/>
          <p:nvPr/>
        </p:nvSpPr>
        <p:spPr bwMode="auto">
          <a:xfrm>
            <a:off x="1211106" y="2343920"/>
            <a:ext cx="3869628" cy="3352633"/>
          </a:xfrm>
          <a:custGeom>
            <a:avLst/>
            <a:gdLst>
              <a:gd name="T0" fmla="*/ 103 w 208"/>
              <a:gd name="T1" fmla="*/ 180 h 180"/>
              <a:gd name="T2" fmla="*/ 21 w 208"/>
              <a:gd name="T3" fmla="*/ 180 h 180"/>
              <a:gd name="T4" fmla="*/ 9 w 208"/>
              <a:gd name="T5" fmla="*/ 160 h 180"/>
              <a:gd name="T6" fmla="*/ 92 w 208"/>
              <a:gd name="T7" fmla="*/ 14 h 180"/>
              <a:gd name="T8" fmla="*/ 115 w 208"/>
              <a:gd name="T9" fmla="*/ 13 h 180"/>
              <a:gd name="T10" fmla="*/ 199 w 208"/>
              <a:gd name="T11" fmla="*/ 159 h 180"/>
              <a:gd name="T12" fmla="*/ 185 w 208"/>
              <a:gd name="T13" fmla="*/ 180 h 180"/>
              <a:gd name="T14" fmla="*/ 103 w 20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" h="180">
                <a:moveTo>
                  <a:pt x="103" y="180"/>
                </a:moveTo>
                <a:cubicBezTo>
                  <a:pt x="76" y="180"/>
                  <a:pt x="49" y="180"/>
                  <a:pt x="21" y="180"/>
                </a:cubicBezTo>
                <a:cubicBezTo>
                  <a:pt x="4" y="180"/>
                  <a:pt x="0" y="175"/>
                  <a:pt x="9" y="160"/>
                </a:cubicBezTo>
                <a:cubicBezTo>
                  <a:pt x="36" y="111"/>
                  <a:pt x="64" y="63"/>
                  <a:pt x="92" y="14"/>
                </a:cubicBezTo>
                <a:cubicBezTo>
                  <a:pt x="99" y="1"/>
                  <a:pt x="107" y="0"/>
                  <a:pt x="115" y="13"/>
                </a:cubicBezTo>
                <a:cubicBezTo>
                  <a:pt x="143" y="62"/>
                  <a:pt x="171" y="110"/>
                  <a:pt x="199" y="159"/>
                </a:cubicBezTo>
                <a:cubicBezTo>
                  <a:pt x="208" y="175"/>
                  <a:pt x="205" y="180"/>
                  <a:pt x="185" y="180"/>
                </a:cubicBezTo>
                <a:cubicBezTo>
                  <a:pt x="158" y="180"/>
                  <a:pt x="131" y="180"/>
                  <a:pt x="103" y="18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任意多边形: 形状 3"/>
          <p:cNvSpPr/>
          <p:nvPr/>
        </p:nvSpPr>
        <p:spPr bwMode="auto">
          <a:xfrm>
            <a:off x="1202597" y="2820436"/>
            <a:ext cx="3319630" cy="2876117"/>
          </a:xfrm>
          <a:custGeom>
            <a:avLst/>
            <a:gdLst>
              <a:gd name="T0" fmla="*/ 103 w 208"/>
              <a:gd name="T1" fmla="*/ 180 h 180"/>
              <a:gd name="T2" fmla="*/ 21 w 208"/>
              <a:gd name="T3" fmla="*/ 180 h 180"/>
              <a:gd name="T4" fmla="*/ 9 w 208"/>
              <a:gd name="T5" fmla="*/ 160 h 180"/>
              <a:gd name="T6" fmla="*/ 92 w 208"/>
              <a:gd name="T7" fmla="*/ 14 h 180"/>
              <a:gd name="T8" fmla="*/ 115 w 208"/>
              <a:gd name="T9" fmla="*/ 13 h 180"/>
              <a:gd name="T10" fmla="*/ 199 w 208"/>
              <a:gd name="T11" fmla="*/ 159 h 180"/>
              <a:gd name="T12" fmla="*/ 185 w 208"/>
              <a:gd name="T13" fmla="*/ 180 h 180"/>
              <a:gd name="T14" fmla="*/ 103 w 20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" h="180">
                <a:moveTo>
                  <a:pt x="103" y="180"/>
                </a:moveTo>
                <a:cubicBezTo>
                  <a:pt x="76" y="180"/>
                  <a:pt x="49" y="180"/>
                  <a:pt x="21" y="180"/>
                </a:cubicBezTo>
                <a:cubicBezTo>
                  <a:pt x="4" y="180"/>
                  <a:pt x="0" y="175"/>
                  <a:pt x="9" y="160"/>
                </a:cubicBezTo>
                <a:cubicBezTo>
                  <a:pt x="36" y="111"/>
                  <a:pt x="64" y="63"/>
                  <a:pt x="92" y="14"/>
                </a:cubicBezTo>
                <a:cubicBezTo>
                  <a:pt x="99" y="1"/>
                  <a:pt x="107" y="0"/>
                  <a:pt x="115" y="13"/>
                </a:cubicBezTo>
                <a:cubicBezTo>
                  <a:pt x="143" y="62"/>
                  <a:pt x="171" y="110"/>
                  <a:pt x="199" y="159"/>
                </a:cubicBezTo>
                <a:cubicBezTo>
                  <a:pt x="208" y="175"/>
                  <a:pt x="205" y="180"/>
                  <a:pt x="185" y="180"/>
                </a:cubicBezTo>
                <a:cubicBezTo>
                  <a:pt x="158" y="180"/>
                  <a:pt x="131" y="180"/>
                  <a:pt x="103" y="180"/>
                </a:cubicBez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任意多边形: 形状 4"/>
          <p:cNvSpPr/>
          <p:nvPr/>
        </p:nvSpPr>
        <p:spPr bwMode="auto">
          <a:xfrm>
            <a:off x="1194088" y="3305461"/>
            <a:ext cx="2759811" cy="2391091"/>
          </a:xfrm>
          <a:custGeom>
            <a:avLst/>
            <a:gdLst>
              <a:gd name="T0" fmla="*/ 103 w 208"/>
              <a:gd name="T1" fmla="*/ 180 h 180"/>
              <a:gd name="T2" fmla="*/ 21 w 208"/>
              <a:gd name="T3" fmla="*/ 180 h 180"/>
              <a:gd name="T4" fmla="*/ 9 w 208"/>
              <a:gd name="T5" fmla="*/ 160 h 180"/>
              <a:gd name="T6" fmla="*/ 92 w 208"/>
              <a:gd name="T7" fmla="*/ 14 h 180"/>
              <a:gd name="T8" fmla="*/ 115 w 208"/>
              <a:gd name="T9" fmla="*/ 13 h 180"/>
              <a:gd name="T10" fmla="*/ 199 w 208"/>
              <a:gd name="T11" fmla="*/ 159 h 180"/>
              <a:gd name="T12" fmla="*/ 185 w 208"/>
              <a:gd name="T13" fmla="*/ 180 h 180"/>
              <a:gd name="T14" fmla="*/ 103 w 208"/>
              <a:gd name="T15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" h="180">
                <a:moveTo>
                  <a:pt x="103" y="180"/>
                </a:moveTo>
                <a:cubicBezTo>
                  <a:pt x="76" y="180"/>
                  <a:pt x="49" y="180"/>
                  <a:pt x="21" y="180"/>
                </a:cubicBezTo>
                <a:cubicBezTo>
                  <a:pt x="4" y="180"/>
                  <a:pt x="0" y="175"/>
                  <a:pt x="9" y="160"/>
                </a:cubicBezTo>
                <a:cubicBezTo>
                  <a:pt x="36" y="111"/>
                  <a:pt x="64" y="63"/>
                  <a:pt x="92" y="14"/>
                </a:cubicBezTo>
                <a:cubicBezTo>
                  <a:pt x="99" y="1"/>
                  <a:pt x="107" y="0"/>
                  <a:pt x="115" y="13"/>
                </a:cubicBezTo>
                <a:cubicBezTo>
                  <a:pt x="143" y="62"/>
                  <a:pt x="171" y="110"/>
                  <a:pt x="199" y="159"/>
                </a:cubicBezTo>
                <a:cubicBezTo>
                  <a:pt x="208" y="175"/>
                  <a:pt x="205" y="180"/>
                  <a:pt x="185" y="180"/>
                </a:cubicBezTo>
                <a:cubicBezTo>
                  <a:pt x="158" y="180"/>
                  <a:pt x="131" y="180"/>
                  <a:pt x="103" y="180"/>
                </a:cubicBezTo>
                <a:close/>
              </a:path>
            </a:pathLst>
          </a:cu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文本框 5"/>
          <p:cNvSpPr txBox="1"/>
          <p:nvPr/>
        </p:nvSpPr>
        <p:spPr>
          <a:xfrm>
            <a:off x="5128765" y="5380236"/>
            <a:ext cx="588568" cy="298527"/>
          </a:xfrm>
          <a:prstGeom prst="rect">
            <a:avLst/>
          </a:prstGeom>
          <a:noFill/>
        </p:spPr>
        <p:txBody>
          <a:bodyPr wrap="square">
            <a:normAutofit fontScale="87500" lnSpcReduction="10000"/>
          </a:bodyPr>
          <a:lstStyle/>
          <a:p>
            <a:r>
              <a:rPr lang="en-US" sz="1695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" name="文本框 6"/>
          <p:cNvSpPr txBox="1"/>
          <p:nvPr/>
        </p:nvSpPr>
        <p:spPr>
          <a:xfrm>
            <a:off x="4557846" y="5380236"/>
            <a:ext cx="588568" cy="298527"/>
          </a:xfrm>
          <a:prstGeom prst="rect">
            <a:avLst/>
          </a:prstGeom>
          <a:noFill/>
        </p:spPr>
        <p:txBody>
          <a:bodyPr wrap="square">
            <a:normAutofit fontScale="87500" lnSpcReduction="10000"/>
          </a:bodyPr>
          <a:lstStyle/>
          <a:p>
            <a:r>
              <a:rPr lang="en-US" sz="1695" b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0" name="文本框 7"/>
          <p:cNvSpPr txBox="1"/>
          <p:nvPr/>
        </p:nvSpPr>
        <p:spPr>
          <a:xfrm>
            <a:off x="3986927" y="5380236"/>
            <a:ext cx="588568" cy="298527"/>
          </a:xfrm>
          <a:prstGeom prst="rect">
            <a:avLst/>
          </a:prstGeom>
          <a:noFill/>
        </p:spPr>
        <p:txBody>
          <a:bodyPr wrap="square">
            <a:normAutofit fontScale="87500" lnSpcReduction="10000"/>
          </a:bodyPr>
          <a:lstStyle/>
          <a:p>
            <a:r>
              <a:rPr lang="en-US" sz="1695" b="1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" name="文本框 8"/>
          <p:cNvSpPr txBox="1"/>
          <p:nvPr/>
        </p:nvSpPr>
        <p:spPr>
          <a:xfrm>
            <a:off x="3416010" y="5380236"/>
            <a:ext cx="588568" cy="298527"/>
          </a:xfrm>
          <a:prstGeom prst="rect">
            <a:avLst/>
          </a:prstGeom>
          <a:noFill/>
        </p:spPr>
        <p:txBody>
          <a:bodyPr wrap="square">
            <a:normAutofit fontScale="87500" lnSpcReduction="10000"/>
          </a:bodyPr>
          <a:lstStyle/>
          <a:p>
            <a:r>
              <a:rPr lang="en-US" sz="1695" b="1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533918" y="363433"/>
            <a:ext cx="7512546" cy="716067"/>
            <a:chOff x="3653004" y="402712"/>
            <a:chExt cx="5452098" cy="954107"/>
          </a:xfrm>
        </p:grpSpPr>
        <p:sp>
          <p:nvSpPr>
            <p:cNvPr id="32" name="文本框 31"/>
            <p:cNvSpPr txBox="1"/>
            <p:nvPr/>
          </p:nvSpPr>
          <p:spPr>
            <a:xfrm>
              <a:off x="3653004" y="402712"/>
              <a:ext cx="54520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Quartz</a:t>
              </a: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在金融领域的</a:t>
              </a:r>
              <a:r>
                <a:rPr lang="zh-CN" altLang="en-US" sz="28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应用</a:t>
              </a:r>
              <a:r>
                <a:rPr lang="en-US" altLang="zh-CN" sz="28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28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金融的特点</a:t>
              </a:r>
              <a:endParaRPr lang="zh-CN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653004" y="848962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292910" y="1890631"/>
            <a:ext cx="4730689" cy="632529"/>
            <a:chOff x="7483989" y="3395135"/>
            <a:chExt cx="4730689" cy="632529"/>
          </a:xfrm>
        </p:grpSpPr>
        <p:sp>
          <p:nvSpPr>
            <p:cNvPr id="43" name="矩形 42"/>
            <p:cNvSpPr/>
            <p:nvPr/>
          </p:nvSpPr>
          <p:spPr>
            <a:xfrm>
              <a:off x="7483989" y="3732519"/>
              <a:ext cx="4730689" cy="29514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483989" y="3395135"/>
              <a:ext cx="2050552" cy="367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600" b="1" dirty="0">
                <a:latin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29844" y="2366223"/>
            <a:ext cx="4693756" cy="494684"/>
            <a:chOff x="6329844" y="3207472"/>
            <a:chExt cx="4693756" cy="494682"/>
          </a:xfrm>
        </p:grpSpPr>
        <p:grpSp>
          <p:nvGrpSpPr>
            <p:cNvPr id="14" name="组合 13"/>
            <p:cNvGrpSpPr/>
            <p:nvPr/>
          </p:nvGrpSpPr>
          <p:grpSpPr>
            <a:xfrm>
              <a:off x="6329844" y="3207472"/>
              <a:ext cx="494682" cy="494682"/>
              <a:chOff x="7214440" y="2889925"/>
              <a:chExt cx="413117" cy="413117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7214440" y="2889925"/>
                <a:ext cx="413117" cy="413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任意多边形: 形状 19"/>
              <p:cNvSpPr/>
              <p:nvPr/>
            </p:nvSpPr>
            <p:spPr>
              <a:xfrm>
                <a:off x="7300764" y="2976259"/>
                <a:ext cx="240468" cy="240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9636"/>
                    </a:moveTo>
                    <a:cubicBezTo>
                      <a:pt x="20618" y="20179"/>
                      <a:pt x="20178" y="20619"/>
                      <a:pt x="19636" y="20619"/>
                    </a:cubicBezTo>
                    <a:lnTo>
                      <a:pt x="1964" y="20619"/>
                    </a:lnTo>
                    <a:cubicBezTo>
                      <a:pt x="1421" y="20619"/>
                      <a:pt x="982" y="20179"/>
                      <a:pt x="982" y="19636"/>
                    </a:cubicBezTo>
                    <a:lnTo>
                      <a:pt x="982" y="1964"/>
                    </a:lnTo>
                    <a:cubicBezTo>
                      <a:pt x="982" y="1422"/>
                      <a:pt x="1421" y="982"/>
                      <a:pt x="1964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cubicBezTo>
                      <a:pt x="20618" y="1964"/>
                      <a:pt x="20618" y="19636"/>
                      <a:pt x="20618" y="19636"/>
                    </a:cubicBezTo>
                    <a:close/>
                    <a:moveTo>
                      <a:pt x="19636" y="0"/>
                    </a:moveTo>
                    <a:lnTo>
                      <a:pt x="1964" y="0"/>
                    </a:lnTo>
                    <a:cubicBezTo>
                      <a:pt x="879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  <a:moveTo>
                      <a:pt x="4294" y="17673"/>
                    </a:moveTo>
                    <a:lnTo>
                      <a:pt x="8376" y="10732"/>
                    </a:lnTo>
                    <a:lnTo>
                      <a:pt x="10838" y="14425"/>
                    </a:lnTo>
                    <a:cubicBezTo>
                      <a:pt x="10862" y="14484"/>
                      <a:pt x="10898" y="14536"/>
                      <a:pt x="10942" y="14581"/>
                    </a:cubicBezTo>
                    <a:lnTo>
                      <a:pt x="10944" y="14583"/>
                    </a:lnTo>
                    <a:cubicBezTo>
                      <a:pt x="11033" y="14673"/>
                      <a:pt x="11155" y="14727"/>
                      <a:pt x="11291" y="14727"/>
                    </a:cubicBezTo>
                    <a:cubicBezTo>
                      <a:pt x="11427" y="14727"/>
                      <a:pt x="11549" y="14673"/>
                      <a:pt x="11638" y="14583"/>
                    </a:cubicBezTo>
                    <a:lnTo>
                      <a:pt x="13686" y="12536"/>
                    </a:lnTo>
                    <a:lnTo>
                      <a:pt x="17242" y="17673"/>
                    </a:lnTo>
                    <a:cubicBezTo>
                      <a:pt x="17242" y="17673"/>
                      <a:pt x="4294" y="17673"/>
                      <a:pt x="4294" y="17673"/>
                    </a:cubicBezTo>
                    <a:close/>
                    <a:moveTo>
                      <a:pt x="18620" y="17982"/>
                    </a:moveTo>
                    <a:lnTo>
                      <a:pt x="18617" y="17978"/>
                    </a:lnTo>
                    <a:cubicBezTo>
                      <a:pt x="18590" y="17913"/>
                      <a:pt x="18551" y="17858"/>
                      <a:pt x="18501" y="17810"/>
                    </a:cubicBezTo>
                    <a:lnTo>
                      <a:pt x="14201" y="11600"/>
                    </a:lnTo>
                    <a:lnTo>
                      <a:pt x="14200" y="11601"/>
                    </a:lnTo>
                    <a:cubicBezTo>
                      <a:pt x="14127" y="11420"/>
                      <a:pt x="13952" y="11291"/>
                      <a:pt x="13745" y="11291"/>
                    </a:cubicBezTo>
                    <a:cubicBezTo>
                      <a:pt x="13610" y="11291"/>
                      <a:pt x="13488" y="11346"/>
                      <a:pt x="13398" y="11435"/>
                    </a:cubicBezTo>
                    <a:lnTo>
                      <a:pt x="11360" y="13473"/>
                    </a:lnTo>
                    <a:lnTo>
                      <a:pt x="8798" y="9630"/>
                    </a:lnTo>
                    <a:cubicBezTo>
                      <a:pt x="8724" y="9453"/>
                      <a:pt x="8550" y="9327"/>
                      <a:pt x="8345" y="9327"/>
                    </a:cubicBezTo>
                    <a:cubicBezTo>
                      <a:pt x="8175" y="9327"/>
                      <a:pt x="8033" y="9420"/>
                      <a:pt x="7945" y="9551"/>
                    </a:cubicBezTo>
                    <a:lnTo>
                      <a:pt x="7937" y="9546"/>
                    </a:lnTo>
                    <a:lnTo>
                      <a:pt x="3028" y="17891"/>
                    </a:lnTo>
                    <a:lnTo>
                      <a:pt x="3036" y="17897"/>
                    </a:lnTo>
                    <a:cubicBezTo>
                      <a:pt x="2983" y="17974"/>
                      <a:pt x="2945" y="18063"/>
                      <a:pt x="2945" y="18164"/>
                    </a:cubicBezTo>
                    <a:cubicBezTo>
                      <a:pt x="2945" y="18435"/>
                      <a:pt x="3165" y="18655"/>
                      <a:pt x="3436" y="18655"/>
                    </a:cubicBezTo>
                    <a:lnTo>
                      <a:pt x="18164" y="18655"/>
                    </a:lnTo>
                    <a:cubicBezTo>
                      <a:pt x="18435" y="18655"/>
                      <a:pt x="18655" y="18435"/>
                      <a:pt x="18655" y="18164"/>
                    </a:cubicBezTo>
                    <a:cubicBezTo>
                      <a:pt x="18655" y="18099"/>
                      <a:pt x="18640" y="18039"/>
                      <a:pt x="18618" y="17983"/>
                    </a:cubicBezTo>
                    <a:cubicBezTo>
                      <a:pt x="18618" y="17983"/>
                      <a:pt x="18620" y="17982"/>
                      <a:pt x="18620" y="17982"/>
                    </a:cubicBezTo>
                    <a:close/>
                    <a:moveTo>
                      <a:pt x="5400" y="3927"/>
                    </a:moveTo>
                    <a:cubicBezTo>
                      <a:pt x="6213" y="3927"/>
                      <a:pt x="6873" y="4587"/>
                      <a:pt x="6873" y="5400"/>
                    </a:cubicBezTo>
                    <a:cubicBezTo>
                      <a:pt x="6873" y="6214"/>
                      <a:pt x="6213" y="6873"/>
                      <a:pt x="5400" y="6873"/>
                    </a:cubicBezTo>
                    <a:cubicBezTo>
                      <a:pt x="4587" y="6873"/>
                      <a:pt x="3927" y="6214"/>
                      <a:pt x="3927" y="5400"/>
                    </a:cubicBezTo>
                    <a:cubicBezTo>
                      <a:pt x="3927" y="4587"/>
                      <a:pt x="4587" y="3927"/>
                      <a:pt x="5400" y="3927"/>
                    </a:cubicBezTo>
                    <a:moveTo>
                      <a:pt x="5400" y="7855"/>
                    </a:moveTo>
                    <a:cubicBezTo>
                      <a:pt x="6756" y="7855"/>
                      <a:pt x="7855" y="6756"/>
                      <a:pt x="7855" y="5400"/>
                    </a:cubicBezTo>
                    <a:cubicBezTo>
                      <a:pt x="7855" y="4045"/>
                      <a:pt x="6756" y="2945"/>
                      <a:pt x="5400" y="2945"/>
                    </a:cubicBezTo>
                    <a:cubicBezTo>
                      <a:pt x="4044" y="2945"/>
                      <a:pt x="2945" y="4045"/>
                      <a:pt x="2945" y="5400"/>
                    </a:cubicBezTo>
                    <a:cubicBezTo>
                      <a:pt x="2945" y="6756"/>
                      <a:pt x="4044" y="7855"/>
                      <a:pt x="5400" y="7855"/>
                    </a:cubicBezTo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6824526" y="3273676"/>
              <a:ext cx="4199074" cy="3693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高精度</a:t>
              </a:r>
              <a:r>
                <a:rPr lang="en-US" altLang="zh-CN" dirty="0" smtClean="0"/>
                <a:t>——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double</a:t>
              </a:r>
              <a:r>
                <a:rPr lang="zh-CN" altLang="en-US" dirty="0" smtClean="0"/>
                <a:t>？</a:t>
              </a:r>
              <a:r>
                <a:rPr lang="en-US" altLang="zh-CN" dirty="0"/>
                <a:t> </a:t>
              </a:r>
              <a:r>
                <a:rPr lang="en-US" altLang="zh-CN" dirty="0" err="1"/>
                <a:t>BigDecimal</a:t>
              </a:r>
              <a:r>
                <a:rPr lang="en-US" altLang="zh-CN" dirty="0" smtClean="0"/>
                <a:t>?</a:t>
              </a:r>
              <a:endParaRPr lang="en-US" altLang="zh-CN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29844" y="3023031"/>
            <a:ext cx="4693756" cy="494682"/>
            <a:chOff x="6329844" y="3864279"/>
            <a:chExt cx="4693756" cy="494682"/>
          </a:xfrm>
        </p:grpSpPr>
        <p:grpSp>
          <p:nvGrpSpPr>
            <p:cNvPr id="17" name="组合 16"/>
            <p:cNvGrpSpPr/>
            <p:nvPr/>
          </p:nvGrpSpPr>
          <p:grpSpPr>
            <a:xfrm>
              <a:off x="6329844" y="3864279"/>
              <a:ext cx="494682" cy="494682"/>
              <a:chOff x="7214440" y="3667670"/>
              <a:chExt cx="413117" cy="413117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7214440" y="3667670"/>
                <a:ext cx="413117" cy="41311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: 形状 22"/>
              <p:cNvSpPr/>
              <p:nvPr/>
            </p:nvSpPr>
            <p:spPr>
              <a:xfrm>
                <a:off x="7298468" y="3754004"/>
                <a:ext cx="240468" cy="240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79" y="17044"/>
                    </a:moveTo>
                    <a:cubicBezTo>
                      <a:pt x="9428" y="17174"/>
                      <a:pt x="9252" y="17274"/>
                      <a:pt x="9050" y="17344"/>
                    </a:cubicBezTo>
                    <a:cubicBezTo>
                      <a:pt x="8849" y="17415"/>
                      <a:pt x="8636" y="17450"/>
                      <a:pt x="8413" y="17450"/>
                    </a:cubicBezTo>
                    <a:cubicBezTo>
                      <a:pt x="7887" y="17450"/>
                      <a:pt x="7488" y="17288"/>
                      <a:pt x="7214" y="16966"/>
                    </a:cubicBezTo>
                    <a:cubicBezTo>
                      <a:pt x="6941" y="16644"/>
                      <a:pt x="6797" y="16226"/>
                      <a:pt x="6782" y="15715"/>
                    </a:cubicBezTo>
                    <a:lnTo>
                      <a:pt x="5864" y="15715"/>
                    </a:lnTo>
                    <a:cubicBezTo>
                      <a:pt x="5857" y="16122"/>
                      <a:pt x="5913" y="16486"/>
                      <a:pt x="6032" y="16805"/>
                    </a:cubicBezTo>
                    <a:cubicBezTo>
                      <a:pt x="6151" y="17123"/>
                      <a:pt x="6321" y="17393"/>
                      <a:pt x="6545" y="17611"/>
                    </a:cubicBezTo>
                    <a:cubicBezTo>
                      <a:pt x="6767" y="17830"/>
                      <a:pt x="7038" y="17995"/>
                      <a:pt x="7355" y="18106"/>
                    </a:cubicBezTo>
                    <a:cubicBezTo>
                      <a:pt x="7671" y="18218"/>
                      <a:pt x="8024" y="18273"/>
                      <a:pt x="8413" y="18273"/>
                    </a:cubicBezTo>
                    <a:cubicBezTo>
                      <a:pt x="8773" y="18273"/>
                      <a:pt x="9113" y="18223"/>
                      <a:pt x="9434" y="18123"/>
                    </a:cubicBezTo>
                    <a:cubicBezTo>
                      <a:pt x="9754" y="18023"/>
                      <a:pt x="10033" y="17873"/>
                      <a:pt x="10271" y="17672"/>
                    </a:cubicBezTo>
                    <a:cubicBezTo>
                      <a:pt x="10509" y="17472"/>
                      <a:pt x="10697" y="17222"/>
                      <a:pt x="10837" y="16922"/>
                    </a:cubicBezTo>
                    <a:cubicBezTo>
                      <a:pt x="10978" y="16621"/>
                      <a:pt x="11048" y="16275"/>
                      <a:pt x="11048" y="15881"/>
                    </a:cubicBezTo>
                    <a:cubicBezTo>
                      <a:pt x="11048" y="15407"/>
                      <a:pt x="10935" y="14995"/>
                      <a:pt x="10708" y="14646"/>
                    </a:cubicBezTo>
                    <a:cubicBezTo>
                      <a:pt x="10481" y="14298"/>
                      <a:pt x="10134" y="14072"/>
                      <a:pt x="9666" y="13968"/>
                    </a:cubicBezTo>
                    <a:lnTo>
                      <a:pt x="9666" y="13946"/>
                    </a:lnTo>
                    <a:cubicBezTo>
                      <a:pt x="9968" y="13805"/>
                      <a:pt x="10220" y="13597"/>
                      <a:pt x="10422" y="13323"/>
                    </a:cubicBezTo>
                    <a:cubicBezTo>
                      <a:pt x="10624" y="13048"/>
                      <a:pt x="10724" y="12734"/>
                      <a:pt x="10724" y="12377"/>
                    </a:cubicBezTo>
                    <a:cubicBezTo>
                      <a:pt x="10724" y="12014"/>
                      <a:pt x="10665" y="11698"/>
                      <a:pt x="10546" y="11432"/>
                    </a:cubicBezTo>
                    <a:cubicBezTo>
                      <a:pt x="10427" y="11165"/>
                      <a:pt x="10263" y="10946"/>
                      <a:pt x="10055" y="10776"/>
                    </a:cubicBezTo>
                    <a:cubicBezTo>
                      <a:pt x="9846" y="10605"/>
                      <a:pt x="9599" y="10477"/>
                      <a:pt x="9315" y="10392"/>
                    </a:cubicBezTo>
                    <a:cubicBezTo>
                      <a:pt x="9030" y="10306"/>
                      <a:pt x="8722" y="10264"/>
                      <a:pt x="8391" y="10264"/>
                    </a:cubicBezTo>
                    <a:cubicBezTo>
                      <a:pt x="8010" y="10264"/>
                      <a:pt x="7673" y="10326"/>
                      <a:pt x="7382" y="10453"/>
                    </a:cubicBezTo>
                    <a:cubicBezTo>
                      <a:pt x="7090" y="10579"/>
                      <a:pt x="6847" y="10753"/>
                      <a:pt x="6653" y="10976"/>
                    </a:cubicBezTo>
                    <a:cubicBezTo>
                      <a:pt x="6459" y="11198"/>
                      <a:pt x="6309" y="11466"/>
                      <a:pt x="6204" y="11777"/>
                    </a:cubicBezTo>
                    <a:cubicBezTo>
                      <a:pt x="6100" y="12088"/>
                      <a:pt x="6040" y="12433"/>
                      <a:pt x="6026" y="12811"/>
                    </a:cubicBezTo>
                    <a:lnTo>
                      <a:pt x="6944" y="12811"/>
                    </a:lnTo>
                    <a:cubicBezTo>
                      <a:pt x="6944" y="12581"/>
                      <a:pt x="6972" y="12363"/>
                      <a:pt x="7031" y="12155"/>
                    </a:cubicBezTo>
                    <a:cubicBezTo>
                      <a:pt x="7088" y="11947"/>
                      <a:pt x="7177" y="11766"/>
                      <a:pt x="7296" y="11610"/>
                    </a:cubicBezTo>
                    <a:cubicBezTo>
                      <a:pt x="7414" y="11454"/>
                      <a:pt x="7565" y="11330"/>
                      <a:pt x="7749" y="11237"/>
                    </a:cubicBezTo>
                    <a:cubicBezTo>
                      <a:pt x="7932" y="11144"/>
                      <a:pt x="8147" y="11098"/>
                      <a:pt x="8391" y="11098"/>
                    </a:cubicBezTo>
                    <a:cubicBezTo>
                      <a:pt x="8780" y="11098"/>
                      <a:pt x="9104" y="11204"/>
                      <a:pt x="9364" y="11415"/>
                    </a:cubicBezTo>
                    <a:cubicBezTo>
                      <a:pt x="9623" y="11627"/>
                      <a:pt x="9752" y="11943"/>
                      <a:pt x="9752" y="12366"/>
                    </a:cubicBezTo>
                    <a:cubicBezTo>
                      <a:pt x="9752" y="12574"/>
                      <a:pt x="9713" y="12759"/>
                      <a:pt x="9634" y="12922"/>
                    </a:cubicBezTo>
                    <a:cubicBezTo>
                      <a:pt x="9554" y="13086"/>
                      <a:pt x="9448" y="13221"/>
                      <a:pt x="9315" y="13329"/>
                    </a:cubicBezTo>
                    <a:cubicBezTo>
                      <a:pt x="9182" y="13436"/>
                      <a:pt x="9027" y="13517"/>
                      <a:pt x="8851" y="13574"/>
                    </a:cubicBezTo>
                    <a:cubicBezTo>
                      <a:pt x="8674" y="13629"/>
                      <a:pt x="8488" y="13657"/>
                      <a:pt x="8294" y="13657"/>
                    </a:cubicBezTo>
                    <a:lnTo>
                      <a:pt x="7992" y="13657"/>
                    </a:lnTo>
                    <a:cubicBezTo>
                      <a:pt x="7963" y="13657"/>
                      <a:pt x="7930" y="13653"/>
                      <a:pt x="7895" y="13645"/>
                    </a:cubicBezTo>
                    <a:lnTo>
                      <a:pt x="7895" y="14447"/>
                    </a:lnTo>
                    <a:cubicBezTo>
                      <a:pt x="8067" y="14424"/>
                      <a:pt x="8251" y="14413"/>
                      <a:pt x="8445" y="14413"/>
                    </a:cubicBezTo>
                    <a:cubicBezTo>
                      <a:pt x="8676" y="14413"/>
                      <a:pt x="8890" y="14444"/>
                      <a:pt x="9088" y="14507"/>
                    </a:cubicBezTo>
                    <a:cubicBezTo>
                      <a:pt x="9286" y="14571"/>
                      <a:pt x="9457" y="14667"/>
                      <a:pt x="9601" y="14797"/>
                    </a:cubicBezTo>
                    <a:cubicBezTo>
                      <a:pt x="9745" y="14927"/>
                      <a:pt x="9860" y="15086"/>
                      <a:pt x="9947" y="15275"/>
                    </a:cubicBezTo>
                    <a:cubicBezTo>
                      <a:pt x="10033" y="15464"/>
                      <a:pt x="10076" y="15682"/>
                      <a:pt x="10076" y="15926"/>
                    </a:cubicBezTo>
                    <a:cubicBezTo>
                      <a:pt x="10076" y="16163"/>
                      <a:pt x="10031" y="16377"/>
                      <a:pt x="9941" y="16565"/>
                    </a:cubicBezTo>
                    <a:cubicBezTo>
                      <a:pt x="9851" y="16754"/>
                      <a:pt x="9731" y="16914"/>
                      <a:pt x="9579" y="17044"/>
                    </a:cubicBezTo>
                    <a:moveTo>
                      <a:pt x="14257" y="18151"/>
                    </a:moveTo>
                    <a:lnTo>
                      <a:pt x="15175" y="18151"/>
                    </a:lnTo>
                    <a:lnTo>
                      <a:pt x="15175" y="10264"/>
                    </a:lnTo>
                    <a:lnTo>
                      <a:pt x="14473" y="10264"/>
                    </a:lnTo>
                    <a:cubicBezTo>
                      <a:pt x="14422" y="10561"/>
                      <a:pt x="14329" y="10805"/>
                      <a:pt x="14192" y="10998"/>
                    </a:cubicBezTo>
                    <a:cubicBezTo>
                      <a:pt x="14055" y="11191"/>
                      <a:pt x="13888" y="11343"/>
                      <a:pt x="13690" y="11454"/>
                    </a:cubicBezTo>
                    <a:cubicBezTo>
                      <a:pt x="13492" y="11565"/>
                      <a:pt x="13271" y="11641"/>
                      <a:pt x="13026" y="11682"/>
                    </a:cubicBezTo>
                    <a:cubicBezTo>
                      <a:pt x="12781" y="11723"/>
                      <a:pt x="12529" y="11743"/>
                      <a:pt x="12270" y="11743"/>
                    </a:cubicBezTo>
                    <a:lnTo>
                      <a:pt x="12270" y="12499"/>
                    </a:lnTo>
                    <a:lnTo>
                      <a:pt x="14257" y="12499"/>
                    </a:lnTo>
                    <a:cubicBezTo>
                      <a:pt x="14257" y="12499"/>
                      <a:pt x="14257" y="18151"/>
                      <a:pt x="14257" y="18151"/>
                    </a:cubicBezTo>
                    <a:close/>
                    <a:moveTo>
                      <a:pt x="20618" y="6873"/>
                    </a:moveTo>
                    <a:lnTo>
                      <a:pt x="982" y="6873"/>
                    </a:lnTo>
                    <a:lnTo>
                      <a:pt x="982" y="3928"/>
                    </a:lnTo>
                    <a:cubicBezTo>
                      <a:pt x="982" y="3385"/>
                      <a:pt x="1421" y="2945"/>
                      <a:pt x="1964" y="2945"/>
                    </a:cubicBezTo>
                    <a:lnTo>
                      <a:pt x="3927" y="2945"/>
                    </a:lnTo>
                    <a:lnTo>
                      <a:pt x="3927" y="4418"/>
                    </a:lnTo>
                    <a:cubicBezTo>
                      <a:pt x="3927" y="4690"/>
                      <a:pt x="4147" y="4909"/>
                      <a:pt x="4418" y="4909"/>
                    </a:cubicBezTo>
                    <a:cubicBezTo>
                      <a:pt x="4690" y="4909"/>
                      <a:pt x="4909" y="4690"/>
                      <a:pt x="4909" y="4418"/>
                    </a:cubicBezTo>
                    <a:lnTo>
                      <a:pt x="4909" y="2945"/>
                    </a:lnTo>
                    <a:lnTo>
                      <a:pt x="16691" y="2945"/>
                    </a:lnTo>
                    <a:lnTo>
                      <a:pt x="16691" y="4418"/>
                    </a:lnTo>
                    <a:cubicBezTo>
                      <a:pt x="16691" y="4690"/>
                      <a:pt x="16910" y="4909"/>
                      <a:pt x="17182" y="4909"/>
                    </a:cubicBezTo>
                    <a:cubicBezTo>
                      <a:pt x="17453" y="4909"/>
                      <a:pt x="17673" y="4690"/>
                      <a:pt x="17673" y="4418"/>
                    </a:cubicBezTo>
                    <a:lnTo>
                      <a:pt x="17673" y="2945"/>
                    </a:lnTo>
                    <a:lnTo>
                      <a:pt x="19636" y="2945"/>
                    </a:lnTo>
                    <a:cubicBezTo>
                      <a:pt x="20179" y="2945"/>
                      <a:pt x="20618" y="3385"/>
                      <a:pt x="20618" y="3928"/>
                    </a:cubicBezTo>
                    <a:cubicBezTo>
                      <a:pt x="20618" y="3928"/>
                      <a:pt x="20618" y="6873"/>
                      <a:pt x="20618" y="6873"/>
                    </a:cubicBezTo>
                    <a:close/>
                    <a:moveTo>
                      <a:pt x="20618" y="19636"/>
                    </a:moveTo>
                    <a:cubicBezTo>
                      <a:pt x="20618" y="20179"/>
                      <a:pt x="20179" y="20618"/>
                      <a:pt x="19636" y="20618"/>
                    </a:cubicBezTo>
                    <a:lnTo>
                      <a:pt x="1964" y="20618"/>
                    </a:lnTo>
                    <a:cubicBezTo>
                      <a:pt x="1421" y="20618"/>
                      <a:pt x="982" y="20179"/>
                      <a:pt x="982" y="19636"/>
                    </a:cubicBezTo>
                    <a:lnTo>
                      <a:pt x="982" y="7855"/>
                    </a:lnTo>
                    <a:lnTo>
                      <a:pt x="20618" y="7855"/>
                    </a:lnTo>
                    <a:cubicBezTo>
                      <a:pt x="20618" y="7855"/>
                      <a:pt x="20618" y="19636"/>
                      <a:pt x="20618" y="19636"/>
                    </a:cubicBezTo>
                    <a:close/>
                    <a:moveTo>
                      <a:pt x="19636" y="1964"/>
                    </a:moveTo>
                    <a:lnTo>
                      <a:pt x="17673" y="1964"/>
                    </a:lnTo>
                    <a:lnTo>
                      <a:pt x="17673" y="491"/>
                    </a:lnTo>
                    <a:cubicBezTo>
                      <a:pt x="17673" y="220"/>
                      <a:pt x="17453" y="0"/>
                      <a:pt x="17182" y="0"/>
                    </a:cubicBezTo>
                    <a:cubicBezTo>
                      <a:pt x="16910" y="0"/>
                      <a:pt x="16691" y="220"/>
                      <a:pt x="16691" y="491"/>
                    </a:cubicBezTo>
                    <a:lnTo>
                      <a:pt x="16691" y="1964"/>
                    </a:lnTo>
                    <a:lnTo>
                      <a:pt x="4909" y="1964"/>
                    </a:lnTo>
                    <a:lnTo>
                      <a:pt x="4909" y="491"/>
                    </a:lnTo>
                    <a:cubicBezTo>
                      <a:pt x="4909" y="220"/>
                      <a:pt x="4690" y="0"/>
                      <a:pt x="4418" y="0"/>
                    </a:cubicBezTo>
                    <a:cubicBezTo>
                      <a:pt x="4147" y="0"/>
                      <a:pt x="3927" y="220"/>
                      <a:pt x="3927" y="491"/>
                    </a:cubicBezTo>
                    <a:lnTo>
                      <a:pt x="3927" y="1964"/>
                    </a:lnTo>
                    <a:lnTo>
                      <a:pt x="1964" y="1964"/>
                    </a:lnTo>
                    <a:cubicBezTo>
                      <a:pt x="879" y="1964"/>
                      <a:pt x="0" y="2843"/>
                      <a:pt x="0" y="3928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721"/>
                      <a:pt x="21600" y="19636"/>
                    </a:cubicBezTo>
                    <a:lnTo>
                      <a:pt x="21600" y="3928"/>
                    </a:lnTo>
                    <a:cubicBezTo>
                      <a:pt x="21600" y="2843"/>
                      <a:pt x="20721" y="1964"/>
                      <a:pt x="19636" y="1964"/>
                    </a:cubicBezTo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6824526" y="3945453"/>
              <a:ext cx="4199074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风险</a:t>
              </a:r>
              <a:r>
                <a:rPr lang="zh-CN" altLang="en-US" dirty="0" smtClean="0"/>
                <a:t>大</a:t>
              </a:r>
              <a:r>
                <a:rPr lang="en-US" altLang="zh-CN" dirty="0" smtClean="0"/>
                <a:t>——</a:t>
              </a:r>
              <a:r>
                <a:rPr lang="zh-CN" altLang="en-US" dirty="0" smtClean="0"/>
                <a:t> 典型的</a:t>
              </a:r>
              <a:r>
                <a:rPr lang="en-US" altLang="zh-CN" dirty="0" smtClean="0"/>
                <a:t>P2P</a:t>
              </a:r>
              <a:r>
                <a:rPr lang="zh-CN" altLang="en-US" dirty="0" smtClean="0"/>
                <a:t>唐小僧</a:t>
              </a:r>
              <a:endParaRPr lang="en-US" altLang="zh-CN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29844" y="3679837"/>
            <a:ext cx="4693756" cy="494682"/>
            <a:chOff x="6329844" y="4521085"/>
            <a:chExt cx="4693756" cy="494682"/>
          </a:xfrm>
        </p:grpSpPr>
        <p:grpSp>
          <p:nvGrpSpPr>
            <p:cNvPr id="16" name="组合 15"/>
            <p:cNvGrpSpPr/>
            <p:nvPr/>
          </p:nvGrpSpPr>
          <p:grpSpPr>
            <a:xfrm>
              <a:off x="6329844" y="4521085"/>
              <a:ext cx="494682" cy="494682"/>
              <a:chOff x="7214440" y="4445415"/>
              <a:chExt cx="413117" cy="413117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7214440" y="4445415"/>
                <a:ext cx="413117" cy="41311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任意多边形: 形状 21"/>
              <p:cNvSpPr/>
              <p:nvPr/>
            </p:nvSpPr>
            <p:spPr>
              <a:xfrm>
                <a:off x="7298468" y="4542637"/>
                <a:ext cx="240468" cy="2186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44" extrusionOk="0">
                    <a:moveTo>
                      <a:pt x="20618" y="7406"/>
                    </a:moveTo>
                    <a:lnTo>
                      <a:pt x="13580" y="7406"/>
                    </a:lnTo>
                    <a:cubicBezTo>
                      <a:pt x="13156" y="6803"/>
                      <a:pt x="12718" y="6095"/>
                      <a:pt x="12319" y="5293"/>
                    </a:cubicBezTo>
                    <a:lnTo>
                      <a:pt x="20618" y="5293"/>
                    </a:lnTo>
                    <a:cubicBezTo>
                      <a:pt x="20618" y="5293"/>
                      <a:pt x="20618" y="7406"/>
                      <a:pt x="20618" y="7406"/>
                    </a:cubicBezTo>
                    <a:close/>
                    <a:moveTo>
                      <a:pt x="19636" y="13747"/>
                    </a:moveTo>
                    <a:lnTo>
                      <a:pt x="11291" y="13747"/>
                    </a:lnTo>
                    <a:lnTo>
                      <a:pt x="11291" y="8463"/>
                    </a:lnTo>
                    <a:lnTo>
                      <a:pt x="13090" y="8463"/>
                    </a:lnTo>
                    <a:cubicBezTo>
                      <a:pt x="14022" y="9712"/>
                      <a:pt x="14815" y="10437"/>
                      <a:pt x="14882" y="10497"/>
                    </a:cubicBezTo>
                    <a:cubicBezTo>
                      <a:pt x="15009" y="10610"/>
                      <a:pt x="15174" y="10644"/>
                      <a:pt x="15323" y="10601"/>
                    </a:cubicBezTo>
                    <a:cubicBezTo>
                      <a:pt x="15418" y="10574"/>
                      <a:pt x="15505" y="10516"/>
                      <a:pt x="15573" y="10429"/>
                    </a:cubicBezTo>
                    <a:cubicBezTo>
                      <a:pt x="15746" y="10205"/>
                      <a:pt x="15718" y="9871"/>
                      <a:pt x="15510" y="9684"/>
                    </a:cubicBezTo>
                    <a:cubicBezTo>
                      <a:pt x="15498" y="9674"/>
                      <a:pt x="15023" y="9238"/>
                      <a:pt x="14383" y="8463"/>
                    </a:cubicBezTo>
                    <a:lnTo>
                      <a:pt x="19636" y="8463"/>
                    </a:lnTo>
                    <a:cubicBezTo>
                      <a:pt x="19636" y="8463"/>
                      <a:pt x="19636" y="13747"/>
                      <a:pt x="19636" y="13747"/>
                    </a:cubicBezTo>
                    <a:close/>
                    <a:moveTo>
                      <a:pt x="19636" y="20087"/>
                    </a:moveTo>
                    <a:lnTo>
                      <a:pt x="11291" y="20087"/>
                    </a:lnTo>
                    <a:lnTo>
                      <a:pt x="11291" y="14803"/>
                    </a:lnTo>
                    <a:lnTo>
                      <a:pt x="19636" y="14803"/>
                    </a:lnTo>
                    <a:cubicBezTo>
                      <a:pt x="19636" y="14803"/>
                      <a:pt x="19636" y="20087"/>
                      <a:pt x="19636" y="20087"/>
                    </a:cubicBezTo>
                    <a:close/>
                    <a:moveTo>
                      <a:pt x="11291" y="5461"/>
                    </a:moveTo>
                    <a:cubicBezTo>
                      <a:pt x="11626" y="6178"/>
                      <a:pt x="11991" y="6828"/>
                      <a:pt x="12360" y="7406"/>
                    </a:cubicBezTo>
                    <a:lnTo>
                      <a:pt x="11291" y="7406"/>
                    </a:lnTo>
                    <a:cubicBezTo>
                      <a:pt x="11291" y="7406"/>
                      <a:pt x="11291" y="5461"/>
                      <a:pt x="11291" y="5461"/>
                    </a:cubicBezTo>
                    <a:close/>
                    <a:moveTo>
                      <a:pt x="12871" y="1481"/>
                    </a:moveTo>
                    <a:cubicBezTo>
                      <a:pt x="14045" y="751"/>
                      <a:pt x="15436" y="979"/>
                      <a:pt x="15979" y="1990"/>
                    </a:cubicBezTo>
                    <a:cubicBezTo>
                      <a:pt x="16343" y="2668"/>
                      <a:pt x="16223" y="3523"/>
                      <a:pt x="15755" y="4236"/>
                    </a:cubicBezTo>
                    <a:lnTo>
                      <a:pt x="11845" y="4236"/>
                    </a:lnTo>
                    <a:cubicBezTo>
                      <a:pt x="11740" y="3975"/>
                      <a:pt x="11641" y="3708"/>
                      <a:pt x="11550" y="3432"/>
                    </a:cubicBezTo>
                    <a:cubicBezTo>
                      <a:pt x="11653" y="2691"/>
                      <a:pt x="12120" y="1947"/>
                      <a:pt x="12871" y="1481"/>
                    </a:cubicBezTo>
                    <a:moveTo>
                      <a:pt x="10309" y="7406"/>
                    </a:moveTo>
                    <a:lnTo>
                      <a:pt x="9224" y="7406"/>
                    </a:lnTo>
                    <a:cubicBezTo>
                      <a:pt x="9600" y="6819"/>
                      <a:pt x="9970" y="6158"/>
                      <a:pt x="10309" y="5429"/>
                    </a:cubicBezTo>
                    <a:cubicBezTo>
                      <a:pt x="10309" y="5429"/>
                      <a:pt x="10309" y="7406"/>
                      <a:pt x="10309" y="7406"/>
                    </a:cubicBezTo>
                    <a:close/>
                    <a:moveTo>
                      <a:pt x="10309" y="13747"/>
                    </a:moveTo>
                    <a:lnTo>
                      <a:pt x="1964" y="13747"/>
                    </a:lnTo>
                    <a:lnTo>
                      <a:pt x="1964" y="8463"/>
                    </a:lnTo>
                    <a:lnTo>
                      <a:pt x="7202" y="8463"/>
                    </a:lnTo>
                    <a:cubicBezTo>
                      <a:pt x="6563" y="9238"/>
                      <a:pt x="6087" y="9674"/>
                      <a:pt x="6075" y="9684"/>
                    </a:cubicBezTo>
                    <a:cubicBezTo>
                      <a:pt x="5867" y="9871"/>
                      <a:pt x="5839" y="10205"/>
                      <a:pt x="6012" y="10429"/>
                    </a:cubicBezTo>
                    <a:cubicBezTo>
                      <a:pt x="6080" y="10516"/>
                      <a:pt x="6167" y="10574"/>
                      <a:pt x="6261" y="10601"/>
                    </a:cubicBezTo>
                    <a:cubicBezTo>
                      <a:pt x="6411" y="10644"/>
                      <a:pt x="6575" y="10610"/>
                      <a:pt x="6703" y="10497"/>
                    </a:cubicBezTo>
                    <a:cubicBezTo>
                      <a:pt x="6770" y="10437"/>
                      <a:pt x="7563" y="9712"/>
                      <a:pt x="8495" y="8463"/>
                    </a:cubicBezTo>
                    <a:lnTo>
                      <a:pt x="10309" y="8463"/>
                    </a:lnTo>
                    <a:cubicBezTo>
                      <a:pt x="10309" y="8463"/>
                      <a:pt x="10309" y="13747"/>
                      <a:pt x="10309" y="13747"/>
                    </a:cubicBezTo>
                    <a:close/>
                    <a:moveTo>
                      <a:pt x="10309" y="20087"/>
                    </a:moveTo>
                    <a:lnTo>
                      <a:pt x="1964" y="20087"/>
                    </a:lnTo>
                    <a:lnTo>
                      <a:pt x="1964" y="14803"/>
                    </a:lnTo>
                    <a:lnTo>
                      <a:pt x="10309" y="14803"/>
                    </a:lnTo>
                    <a:cubicBezTo>
                      <a:pt x="10309" y="14803"/>
                      <a:pt x="10309" y="20087"/>
                      <a:pt x="10309" y="20087"/>
                    </a:cubicBezTo>
                    <a:close/>
                    <a:moveTo>
                      <a:pt x="982" y="7406"/>
                    </a:moveTo>
                    <a:lnTo>
                      <a:pt x="982" y="5293"/>
                    </a:lnTo>
                    <a:lnTo>
                      <a:pt x="9266" y="5293"/>
                    </a:lnTo>
                    <a:cubicBezTo>
                      <a:pt x="8867" y="6095"/>
                      <a:pt x="8429" y="6803"/>
                      <a:pt x="8005" y="7406"/>
                    </a:cubicBezTo>
                    <a:cubicBezTo>
                      <a:pt x="8005" y="7406"/>
                      <a:pt x="982" y="7406"/>
                      <a:pt x="982" y="7406"/>
                    </a:cubicBezTo>
                    <a:close/>
                    <a:moveTo>
                      <a:pt x="5606" y="1990"/>
                    </a:moveTo>
                    <a:cubicBezTo>
                      <a:pt x="6148" y="980"/>
                      <a:pt x="7540" y="751"/>
                      <a:pt x="8714" y="1481"/>
                    </a:cubicBezTo>
                    <a:cubicBezTo>
                      <a:pt x="9465" y="1948"/>
                      <a:pt x="9931" y="2692"/>
                      <a:pt x="10035" y="3433"/>
                    </a:cubicBezTo>
                    <a:cubicBezTo>
                      <a:pt x="9944" y="3708"/>
                      <a:pt x="9845" y="3975"/>
                      <a:pt x="9740" y="4236"/>
                    </a:cubicBezTo>
                    <a:lnTo>
                      <a:pt x="5830" y="4236"/>
                    </a:lnTo>
                    <a:cubicBezTo>
                      <a:pt x="5362" y="3523"/>
                      <a:pt x="5242" y="2668"/>
                      <a:pt x="5606" y="1990"/>
                    </a:cubicBezTo>
                    <a:moveTo>
                      <a:pt x="20618" y="4236"/>
                    </a:moveTo>
                    <a:lnTo>
                      <a:pt x="16874" y="4236"/>
                    </a:lnTo>
                    <a:cubicBezTo>
                      <a:pt x="17259" y="3325"/>
                      <a:pt x="17284" y="2310"/>
                      <a:pt x="16829" y="1461"/>
                    </a:cubicBezTo>
                    <a:cubicBezTo>
                      <a:pt x="16015" y="-54"/>
                      <a:pt x="14024" y="-456"/>
                      <a:pt x="12380" y="565"/>
                    </a:cubicBezTo>
                    <a:cubicBezTo>
                      <a:pt x="11747" y="959"/>
                      <a:pt x="11277" y="1511"/>
                      <a:pt x="10965" y="2122"/>
                    </a:cubicBezTo>
                    <a:cubicBezTo>
                      <a:pt x="10949" y="2115"/>
                      <a:pt x="10937" y="2103"/>
                      <a:pt x="10920" y="2098"/>
                    </a:cubicBezTo>
                    <a:cubicBezTo>
                      <a:pt x="10909" y="2095"/>
                      <a:pt x="10899" y="2097"/>
                      <a:pt x="10888" y="2095"/>
                    </a:cubicBezTo>
                    <a:cubicBezTo>
                      <a:pt x="10861" y="2089"/>
                      <a:pt x="10834" y="2089"/>
                      <a:pt x="10806" y="2088"/>
                    </a:cubicBezTo>
                    <a:cubicBezTo>
                      <a:pt x="10782" y="2089"/>
                      <a:pt x="10759" y="2089"/>
                      <a:pt x="10735" y="2093"/>
                    </a:cubicBezTo>
                    <a:cubicBezTo>
                      <a:pt x="10712" y="2096"/>
                      <a:pt x="10689" y="2090"/>
                      <a:pt x="10665" y="2098"/>
                    </a:cubicBezTo>
                    <a:cubicBezTo>
                      <a:pt x="10648" y="2103"/>
                      <a:pt x="10636" y="2115"/>
                      <a:pt x="10620" y="2122"/>
                    </a:cubicBezTo>
                    <a:cubicBezTo>
                      <a:pt x="10307" y="1511"/>
                      <a:pt x="9837" y="959"/>
                      <a:pt x="9205" y="566"/>
                    </a:cubicBezTo>
                    <a:cubicBezTo>
                      <a:pt x="7561" y="-456"/>
                      <a:pt x="5569" y="-54"/>
                      <a:pt x="4755" y="1461"/>
                    </a:cubicBezTo>
                    <a:cubicBezTo>
                      <a:pt x="4301" y="2310"/>
                      <a:pt x="4325" y="3325"/>
                      <a:pt x="4711" y="4236"/>
                    </a:cubicBezTo>
                    <a:lnTo>
                      <a:pt x="982" y="4236"/>
                    </a:lnTo>
                    <a:cubicBezTo>
                      <a:pt x="440" y="4236"/>
                      <a:pt x="0" y="4709"/>
                      <a:pt x="0" y="5293"/>
                    </a:cubicBezTo>
                    <a:lnTo>
                      <a:pt x="0" y="7406"/>
                    </a:lnTo>
                    <a:cubicBezTo>
                      <a:pt x="0" y="7990"/>
                      <a:pt x="440" y="8463"/>
                      <a:pt x="982" y="8463"/>
                    </a:cubicBezTo>
                    <a:lnTo>
                      <a:pt x="982" y="20087"/>
                    </a:lnTo>
                    <a:cubicBezTo>
                      <a:pt x="982" y="20671"/>
                      <a:pt x="1422" y="21144"/>
                      <a:pt x="1964" y="21144"/>
                    </a:cubicBezTo>
                    <a:lnTo>
                      <a:pt x="19636" y="21144"/>
                    </a:lnTo>
                    <a:cubicBezTo>
                      <a:pt x="20178" y="21144"/>
                      <a:pt x="20618" y="20671"/>
                      <a:pt x="20618" y="20087"/>
                    </a:cubicBezTo>
                    <a:lnTo>
                      <a:pt x="20618" y="8463"/>
                    </a:lnTo>
                    <a:cubicBezTo>
                      <a:pt x="21160" y="8463"/>
                      <a:pt x="21600" y="7990"/>
                      <a:pt x="21600" y="7406"/>
                    </a:cubicBezTo>
                    <a:lnTo>
                      <a:pt x="21600" y="5293"/>
                    </a:lnTo>
                    <a:cubicBezTo>
                      <a:pt x="21600" y="4709"/>
                      <a:pt x="21160" y="4236"/>
                      <a:pt x="20618" y="4236"/>
                    </a:cubicBezTo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6824526" y="4602260"/>
              <a:ext cx="4199074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 smtClean="0"/>
                <a:t>责任大</a:t>
              </a:r>
              <a:r>
                <a:rPr lang="en-US" altLang="zh-CN" dirty="0" smtClean="0"/>
                <a:t>——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1</a:t>
              </a:r>
              <a:r>
                <a:rPr lang="zh-CN" altLang="en-US" dirty="0" smtClean="0"/>
                <a:t>个投诉可能导致公司关张</a:t>
              </a:r>
              <a:endParaRPr lang="en-US" altLang="zh-CN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329844" y="4336643"/>
            <a:ext cx="4693756" cy="494682"/>
            <a:chOff x="6329844" y="5177891"/>
            <a:chExt cx="4693756" cy="494682"/>
          </a:xfrm>
        </p:grpSpPr>
        <p:grpSp>
          <p:nvGrpSpPr>
            <p:cNvPr id="15" name="组合 14"/>
            <p:cNvGrpSpPr/>
            <p:nvPr/>
          </p:nvGrpSpPr>
          <p:grpSpPr>
            <a:xfrm>
              <a:off x="6329844" y="5177891"/>
              <a:ext cx="494682" cy="494682"/>
              <a:chOff x="7214440" y="5223159"/>
              <a:chExt cx="413117" cy="413117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7214440" y="5223159"/>
                <a:ext cx="413117" cy="41311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任意多边形: 形状 20"/>
              <p:cNvSpPr/>
              <p:nvPr/>
            </p:nvSpPr>
            <p:spPr>
              <a:xfrm>
                <a:off x="7303101" y="5309493"/>
                <a:ext cx="240468" cy="240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0"/>
                    </a:lnTo>
                    <a:cubicBezTo>
                      <a:pt x="19655" y="2640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0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5"/>
                      <a:pt x="299" y="8876"/>
                      <a:pt x="297" y="8877"/>
                    </a:cubicBezTo>
                    <a:lnTo>
                      <a:pt x="280" y="8885"/>
                    </a:lnTo>
                    <a:lnTo>
                      <a:pt x="281" y="8887"/>
                    </a:lnTo>
                    <a:cubicBezTo>
                      <a:pt x="116" y="8967"/>
                      <a:pt x="0" y="9132"/>
                      <a:pt x="0" y="9327"/>
                    </a:cubicBezTo>
                    <a:cubicBezTo>
                      <a:pt x="0" y="9550"/>
                      <a:pt x="151" y="9731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699"/>
                    </a:lnTo>
                    <a:cubicBezTo>
                      <a:pt x="21578" y="636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5"/>
                      <a:pt x="7507" y="16344"/>
                    </a:cubicBezTo>
                    <a:lnTo>
                      <a:pt x="6035" y="17817"/>
                    </a:lnTo>
                    <a:cubicBezTo>
                      <a:pt x="5946" y="17905"/>
                      <a:pt x="5891" y="18029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0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1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2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1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9"/>
                      <a:pt x="3927" y="14101"/>
                      <a:pt x="3927" y="14237"/>
                    </a:cubicBezTo>
                    <a:cubicBezTo>
                      <a:pt x="3927" y="14507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6824526" y="5274433"/>
              <a:ext cx="4199074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dirty="0" smtClean="0"/>
                <a:t>监管多</a:t>
              </a:r>
              <a:r>
                <a:rPr kumimoji="1" lang="en-US" altLang="zh-CN" dirty="0" smtClean="0"/>
                <a:t>——</a:t>
              </a:r>
              <a:r>
                <a:rPr kumimoji="1" lang="zh-CN" altLang="en-US" dirty="0" smtClean="0"/>
                <a:t> 各种监管单位需要查账</a:t>
              </a:r>
              <a:endParaRPr kumimoji="1" lang="en-US" altLang="zh-CN" dirty="0"/>
            </a:p>
          </p:txBody>
        </p:sp>
      </p:grpSp>
      <p:sp>
        <p:nvSpPr>
          <p:cNvPr id="19" name="页脚占位符 7"/>
          <p:cNvSpPr>
            <a:spLocks noGrp="1"/>
          </p:cNvSpPr>
          <p:nvPr/>
        </p:nvSpPr>
        <p:spPr>
          <a:xfrm>
            <a:off x="10146665" y="37084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析</a:t>
            </a:r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学院  版权所有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云析学院">
  <a:themeElements>
    <a:clrScheme name="自定义 9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99D"/>
      </a:accent1>
      <a:accent2>
        <a:srgbClr val="8CC63F"/>
      </a:accent2>
      <a:accent3>
        <a:srgbClr val="FF8F29"/>
      </a:accent3>
      <a:accent4>
        <a:srgbClr val="00A99D"/>
      </a:accent4>
      <a:accent5>
        <a:srgbClr val="8CC63F"/>
      </a:accent5>
      <a:accent6>
        <a:srgbClr val="FF8F29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3226</TotalTime>
  <Words>1419</Words>
  <Application>Microsoft Macintosh PowerPoint</Application>
  <PresentationFormat>宽屏</PresentationFormat>
  <Paragraphs>255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FangSong</vt:lpstr>
      <vt:lpstr>等线</vt:lpstr>
      <vt:lpstr>宋体</vt:lpstr>
      <vt:lpstr>微软雅黑</vt:lpstr>
      <vt:lpstr>Arial</vt:lpstr>
      <vt:lpstr>云析学院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www.1ppt.com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彩色多边形</dc:title>
  <dc:creator>第一PPT</dc:creator>
  <cp:keywords>www.1ppt.com</cp:keywords>
  <dc:description>www.1ppt.com</dc:description>
  <cp:lastModifiedBy>Microsoft Office 用户</cp:lastModifiedBy>
  <cp:revision>120</cp:revision>
  <dcterms:created xsi:type="dcterms:W3CDTF">2017-07-27T02:21:00Z</dcterms:created>
  <dcterms:modified xsi:type="dcterms:W3CDTF">2018-06-29T03:26:49Z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2052-10.8.0.5715</vt:lpwstr>
  </property>
</Properties>
</file>